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271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0489C"/>
    <a:srgbClr val="7958A3"/>
    <a:srgbClr val="0000FF"/>
    <a:srgbClr val="26911F"/>
    <a:srgbClr val="E878B5"/>
    <a:srgbClr val="FFFF99"/>
    <a:srgbClr val="2691BF"/>
    <a:srgbClr val="FFCC33"/>
    <a:srgbClr val="C0E7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0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 smtClean="0"/>
            </a:lvl1pPr>
          </a:lstStyle>
          <a:p>
            <a:pPr>
              <a:defRPr/>
            </a:pPr>
            <a:fld id="{E75C14CD-C68A-4D4F-8148-465E3EAD88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9236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180189-1C12-4AD5-84A1-FC10BD412B5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538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-679450" y="-558800"/>
            <a:ext cx="10668000" cy="8456613"/>
            <a:chOff x="-428" y="-352"/>
            <a:chExt cx="6720" cy="5327"/>
          </a:xfrm>
        </p:grpSpPr>
        <p:sp>
          <p:nvSpPr>
            <p:cNvPr id="5" name="Oval 8"/>
            <p:cNvSpPr>
              <a:spLocks noChangeArrowheads="1"/>
            </p:cNvSpPr>
            <p:nvPr/>
          </p:nvSpPr>
          <p:spPr bwMode="auto">
            <a:xfrm>
              <a:off x="1172" y="1104"/>
              <a:ext cx="1958" cy="1950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1760" y="3140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2511" y="3003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2086" y="3414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2413" y="3285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3217" y="878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4124" y="1564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3836" y="1830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3356" y="1884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303" y="934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3671" y="2165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3365" y="2361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4116" y="2224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3691" y="2635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018" y="2506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16" y="2326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923" y="3012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635" y="3278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155" y="3332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470" y="3613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164" y="3809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915" y="3672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90" y="4083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817" y="3954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1359" y="3498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2266" y="4184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1978" y="4450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2445" y="3554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2959" y="2863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3866" y="3549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3578" y="3815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3098" y="3869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7" name="Oval 40"/>
            <p:cNvSpPr>
              <a:spLocks noChangeArrowheads="1"/>
            </p:cNvSpPr>
            <p:nvPr/>
          </p:nvSpPr>
          <p:spPr bwMode="auto">
            <a:xfrm>
              <a:off x="4045" y="2919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8" name="Oval 41"/>
            <p:cNvSpPr>
              <a:spLocks noChangeArrowheads="1"/>
            </p:cNvSpPr>
            <p:nvPr/>
          </p:nvSpPr>
          <p:spPr bwMode="auto">
            <a:xfrm>
              <a:off x="3413" y="4150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9" name="Oval 42"/>
            <p:cNvSpPr>
              <a:spLocks noChangeArrowheads="1"/>
            </p:cNvSpPr>
            <p:nvPr/>
          </p:nvSpPr>
          <p:spPr bwMode="auto">
            <a:xfrm>
              <a:off x="3107" y="4346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0" name="Oval 43"/>
            <p:cNvSpPr>
              <a:spLocks noChangeArrowheads="1"/>
            </p:cNvSpPr>
            <p:nvPr/>
          </p:nvSpPr>
          <p:spPr bwMode="auto">
            <a:xfrm>
              <a:off x="3858" y="4209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1" name="Oval 44"/>
            <p:cNvSpPr>
              <a:spLocks noChangeArrowheads="1"/>
            </p:cNvSpPr>
            <p:nvPr/>
          </p:nvSpPr>
          <p:spPr bwMode="auto">
            <a:xfrm>
              <a:off x="4571" y="2062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2" name="Oval 45"/>
            <p:cNvSpPr>
              <a:spLocks noChangeArrowheads="1"/>
            </p:cNvSpPr>
            <p:nvPr/>
          </p:nvSpPr>
          <p:spPr bwMode="auto">
            <a:xfrm>
              <a:off x="5478" y="2748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3" name="Oval 46"/>
            <p:cNvSpPr>
              <a:spLocks noChangeArrowheads="1"/>
            </p:cNvSpPr>
            <p:nvPr/>
          </p:nvSpPr>
          <p:spPr bwMode="auto">
            <a:xfrm>
              <a:off x="5190" y="3014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4" name="Oval 47"/>
            <p:cNvSpPr>
              <a:spLocks noChangeArrowheads="1"/>
            </p:cNvSpPr>
            <p:nvPr/>
          </p:nvSpPr>
          <p:spPr bwMode="auto">
            <a:xfrm>
              <a:off x="4710" y="3068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5" name="Oval 48"/>
            <p:cNvSpPr>
              <a:spLocks noChangeArrowheads="1"/>
            </p:cNvSpPr>
            <p:nvPr/>
          </p:nvSpPr>
          <p:spPr bwMode="auto">
            <a:xfrm>
              <a:off x="5657" y="2118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6" name="Oval 49"/>
            <p:cNvSpPr>
              <a:spLocks noChangeArrowheads="1"/>
            </p:cNvSpPr>
            <p:nvPr/>
          </p:nvSpPr>
          <p:spPr bwMode="auto">
            <a:xfrm>
              <a:off x="5025" y="3349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7" name="Oval 50"/>
            <p:cNvSpPr>
              <a:spLocks noChangeArrowheads="1"/>
            </p:cNvSpPr>
            <p:nvPr/>
          </p:nvSpPr>
          <p:spPr bwMode="auto">
            <a:xfrm>
              <a:off x="4719" y="3545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8" name="Oval 51"/>
            <p:cNvSpPr>
              <a:spLocks noChangeArrowheads="1"/>
            </p:cNvSpPr>
            <p:nvPr/>
          </p:nvSpPr>
          <p:spPr bwMode="auto">
            <a:xfrm>
              <a:off x="5470" y="3408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9" name="Oval 52"/>
            <p:cNvSpPr>
              <a:spLocks noChangeArrowheads="1"/>
            </p:cNvSpPr>
            <p:nvPr/>
          </p:nvSpPr>
          <p:spPr bwMode="auto">
            <a:xfrm>
              <a:off x="5045" y="3819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0" name="Oval 53"/>
            <p:cNvSpPr>
              <a:spLocks noChangeArrowheads="1"/>
            </p:cNvSpPr>
            <p:nvPr/>
          </p:nvSpPr>
          <p:spPr bwMode="auto">
            <a:xfrm>
              <a:off x="5372" y="3690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1" name="Oval 54"/>
            <p:cNvSpPr>
              <a:spLocks noChangeArrowheads="1"/>
            </p:cNvSpPr>
            <p:nvPr/>
          </p:nvSpPr>
          <p:spPr bwMode="auto">
            <a:xfrm>
              <a:off x="-174" y="-69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2" name="Oval 55"/>
            <p:cNvSpPr>
              <a:spLocks noChangeArrowheads="1"/>
            </p:cNvSpPr>
            <p:nvPr/>
          </p:nvSpPr>
          <p:spPr bwMode="auto">
            <a:xfrm>
              <a:off x="-182" y="591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3" name="Oval 56"/>
            <p:cNvSpPr>
              <a:spLocks noChangeArrowheads="1"/>
            </p:cNvSpPr>
            <p:nvPr/>
          </p:nvSpPr>
          <p:spPr bwMode="auto">
            <a:xfrm>
              <a:off x="-280" y="873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4" name="Oval 57"/>
            <p:cNvSpPr>
              <a:spLocks noChangeArrowheads="1"/>
            </p:cNvSpPr>
            <p:nvPr/>
          </p:nvSpPr>
          <p:spPr bwMode="auto">
            <a:xfrm>
              <a:off x="963" y="-205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5" name="Oval 58"/>
            <p:cNvSpPr>
              <a:spLocks noChangeArrowheads="1"/>
            </p:cNvSpPr>
            <p:nvPr/>
          </p:nvSpPr>
          <p:spPr bwMode="auto">
            <a:xfrm>
              <a:off x="657" y="-9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6" name="Oval 59"/>
            <p:cNvSpPr>
              <a:spLocks noChangeArrowheads="1"/>
            </p:cNvSpPr>
            <p:nvPr/>
          </p:nvSpPr>
          <p:spPr bwMode="auto">
            <a:xfrm>
              <a:off x="1408" y="-146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7" name="Oval 60"/>
            <p:cNvSpPr>
              <a:spLocks noChangeArrowheads="1"/>
            </p:cNvSpPr>
            <p:nvPr/>
          </p:nvSpPr>
          <p:spPr bwMode="auto">
            <a:xfrm>
              <a:off x="983" y="265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8" name="Oval 61"/>
            <p:cNvSpPr>
              <a:spLocks noChangeArrowheads="1"/>
            </p:cNvSpPr>
            <p:nvPr/>
          </p:nvSpPr>
          <p:spPr bwMode="auto">
            <a:xfrm>
              <a:off x="1310" y="136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9" name="Oval 62"/>
            <p:cNvSpPr>
              <a:spLocks noChangeArrowheads="1"/>
            </p:cNvSpPr>
            <p:nvPr/>
          </p:nvSpPr>
          <p:spPr bwMode="auto">
            <a:xfrm>
              <a:off x="-420" y="1840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0" name="Oval 63"/>
            <p:cNvSpPr>
              <a:spLocks noChangeArrowheads="1"/>
            </p:cNvSpPr>
            <p:nvPr/>
          </p:nvSpPr>
          <p:spPr bwMode="auto">
            <a:xfrm>
              <a:off x="-241" y="1210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1" name="Oval 64"/>
            <p:cNvSpPr>
              <a:spLocks noChangeArrowheads="1"/>
            </p:cNvSpPr>
            <p:nvPr/>
          </p:nvSpPr>
          <p:spPr bwMode="auto">
            <a:xfrm>
              <a:off x="-428" y="2500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2" name="Oval 65"/>
            <p:cNvSpPr>
              <a:spLocks noChangeArrowheads="1"/>
            </p:cNvSpPr>
            <p:nvPr/>
          </p:nvSpPr>
          <p:spPr bwMode="auto">
            <a:xfrm>
              <a:off x="266" y="451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3" name="Oval 66"/>
            <p:cNvSpPr>
              <a:spLocks noChangeArrowheads="1"/>
            </p:cNvSpPr>
            <p:nvPr/>
          </p:nvSpPr>
          <p:spPr bwMode="auto">
            <a:xfrm>
              <a:off x="885" y="1403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4" name="Oval 67"/>
            <p:cNvSpPr>
              <a:spLocks noChangeArrowheads="1"/>
            </p:cNvSpPr>
            <p:nvPr/>
          </p:nvSpPr>
          <p:spPr bwMode="auto">
            <a:xfrm>
              <a:off x="405" y="1457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5" name="Oval 68"/>
            <p:cNvSpPr>
              <a:spLocks noChangeArrowheads="1"/>
            </p:cNvSpPr>
            <p:nvPr/>
          </p:nvSpPr>
          <p:spPr bwMode="auto">
            <a:xfrm>
              <a:off x="1352" y="507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6" name="Oval 69"/>
            <p:cNvSpPr>
              <a:spLocks noChangeArrowheads="1"/>
            </p:cNvSpPr>
            <p:nvPr/>
          </p:nvSpPr>
          <p:spPr bwMode="auto">
            <a:xfrm>
              <a:off x="720" y="1738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7" name="Oval 70"/>
            <p:cNvSpPr>
              <a:spLocks noChangeArrowheads="1"/>
            </p:cNvSpPr>
            <p:nvPr/>
          </p:nvSpPr>
          <p:spPr bwMode="auto">
            <a:xfrm>
              <a:off x="414" y="1934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8" name="Oval 71"/>
            <p:cNvSpPr>
              <a:spLocks noChangeArrowheads="1"/>
            </p:cNvSpPr>
            <p:nvPr/>
          </p:nvSpPr>
          <p:spPr bwMode="auto">
            <a:xfrm>
              <a:off x="740" y="2208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9" name="Oval 72"/>
            <p:cNvSpPr>
              <a:spLocks noChangeArrowheads="1"/>
            </p:cNvSpPr>
            <p:nvPr/>
          </p:nvSpPr>
          <p:spPr bwMode="auto">
            <a:xfrm>
              <a:off x="1863" y="-307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0" name="Oval 73"/>
            <p:cNvSpPr>
              <a:spLocks noChangeArrowheads="1"/>
            </p:cNvSpPr>
            <p:nvPr/>
          </p:nvSpPr>
          <p:spPr bwMode="auto">
            <a:xfrm>
              <a:off x="2770" y="379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1" name="Oval 74"/>
            <p:cNvSpPr>
              <a:spLocks noChangeArrowheads="1"/>
            </p:cNvSpPr>
            <p:nvPr/>
          </p:nvSpPr>
          <p:spPr bwMode="auto">
            <a:xfrm>
              <a:off x="2482" y="645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2" name="Oval 75"/>
            <p:cNvSpPr>
              <a:spLocks noChangeArrowheads="1"/>
            </p:cNvSpPr>
            <p:nvPr/>
          </p:nvSpPr>
          <p:spPr bwMode="auto">
            <a:xfrm>
              <a:off x="2002" y="699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3" name="Oval 76"/>
            <p:cNvSpPr>
              <a:spLocks noChangeArrowheads="1"/>
            </p:cNvSpPr>
            <p:nvPr/>
          </p:nvSpPr>
          <p:spPr bwMode="auto">
            <a:xfrm>
              <a:off x="2949" y="-251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4" name="Oval 77"/>
            <p:cNvSpPr>
              <a:spLocks noChangeArrowheads="1"/>
            </p:cNvSpPr>
            <p:nvPr/>
          </p:nvSpPr>
          <p:spPr bwMode="auto">
            <a:xfrm>
              <a:off x="2011" y="1176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5" name="Oval 78"/>
            <p:cNvSpPr>
              <a:spLocks noChangeArrowheads="1"/>
            </p:cNvSpPr>
            <p:nvPr/>
          </p:nvSpPr>
          <p:spPr bwMode="auto">
            <a:xfrm>
              <a:off x="2762" y="1039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6" name="Oval 79"/>
            <p:cNvSpPr>
              <a:spLocks noChangeArrowheads="1"/>
            </p:cNvSpPr>
            <p:nvPr/>
          </p:nvSpPr>
          <p:spPr bwMode="auto">
            <a:xfrm>
              <a:off x="4818" y="153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7" name="Oval 80"/>
            <p:cNvSpPr>
              <a:spLocks noChangeArrowheads="1"/>
            </p:cNvSpPr>
            <p:nvPr/>
          </p:nvSpPr>
          <p:spPr bwMode="auto">
            <a:xfrm>
              <a:off x="5725" y="839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8" name="Oval 81"/>
            <p:cNvSpPr>
              <a:spLocks noChangeArrowheads="1"/>
            </p:cNvSpPr>
            <p:nvPr/>
          </p:nvSpPr>
          <p:spPr bwMode="auto">
            <a:xfrm>
              <a:off x="5437" y="1105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9" name="Oval 82"/>
            <p:cNvSpPr>
              <a:spLocks noChangeArrowheads="1"/>
            </p:cNvSpPr>
            <p:nvPr/>
          </p:nvSpPr>
          <p:spPr bwMode="auto">
            <a:xfrm>
              <a:off x="4957" y="1159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0" name="Oval 83"/>
            <p:cNvSpPr>
              <a:spLocks noChangeArrowheads="1"/>
            </p:cNvSpPr>
            <p:nvPr/>
          </p:nvSpPr>
          <p:spPr bwMode="auto">
            <a:xfrm>
              <a:off x="5272" y="1440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1" name="Oval 84"/>
            <p:cNvSpPr>
              <a:spLocks noChangeArrowheads="1"/>
            </p:cNvSpPr>
            <p:nvPr/>
          </p:nvSpPr>
          <p:spPr bwMode="auto">
            <a:xfrm>
              <a:off x="4966" y="1636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2" name="Oval 85"/>
            <p:cNvSpPr>
              <a:spLocks noChangeArrowheads="1"/>
            </p:cNvSpPr>
            <p:nvPr/>
          </p:nvSpPr>
          <p:spPr bwMode="auto">
            <a:xfrm>
              <a:off x="5717" y="1499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3" name="Oval 86"/>
            <p:cNvSpPr>
              <a:spLocks noChangeArrowheads="1"/>
            </p:cNvSpPr>
            <p:nvPr/>
          </p:nvSpPr>
          <p:spPr bwMode="auto">
            <a:xfrm>
              <a:off x="5292" y="1910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4" name="Oval 87"/>
            <p:cNvSpPr>
              <a:spLocks noChangeArrowheads="1"/>
            </p:cNvSpPr>
            <p:nvPr/>
          </p:nvSpPr>
          <p:spPr bwMode="auto">
            <a:xfrm>
              <a:off x="5619" y="1781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5" name="Oval 88"/>
            <p:cNvSpPr>
              <a:spLocks noChangeArrowheads="1"/>
            </p:cNvSpPr>
            <p:nvPr/>
          </p:nvSpPr>
          <p:spPr bwMode="auto">
            <a:xfrm>
              <a:off x="4366" y="-352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6" name="Oval 89"/>
            <p:cNvSpPr>
              <a:spLocks noChangeArrowheads="1"/>
            </p:cNvSpPr>
            <p:nvPr/>
          </p:nvSpPr>
          <p:spPr bwMode="auto">
            <a:xfrm>
              <a:off x="4078" y="-86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7" name="Oval 90"/>
            <p:cNvSpPr>
              <a:spLocks noChangeArrowheads="1"/>
            </p:cNvSpPr>
            <p:nvPr/>
          </p:nvSpPr>
          <p:spPr bwMode="auto">
            <a:xfrm>
              <a:off x="3598" y="-32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8" name="Oval 91"/>
            <p:cNvSpPr>
              <a:spLocks noChangeArrowheads="1"/>
            </p:cNvSpPr>
            <p:nvPr/>
          </p:nvSpPr>
          <p:spPr bwMode="auto">
            <a:xfrm>
              <a:off x="3913" y="249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9" name="Oval 92"/>
            <p:cNvSpPr>
              <a:spLocks noChangeArrowheads="1"/>
            </p:cNvSpPr>
            <p:nvPr/>
          </p:nvSpPr>
          <p:spPr bwMode="auto">
            <a:xfrm>
              <a:off x="3607" y="445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0" name="Oval 93"/>
            <p:cNvSpPr>
              <a:spLocks noChangeArrowheads="1"/>
            </p:cNvSpPr>
            <p:nvPr/>
          </p:nvSpPr>
          <p:spPr bwMode="auto">
            <a:xfrm>
              <a:off x="4358" y="308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1" name="Oval 94"/>
            <p:cNvSpPr>
              <a:spLocks noChangeArrowheads="1"/>
            </p:cNvSpPr>
            <p:nvPr/>
          </p:nvSpPr>
          <p:spPr bwMode="auto">
            <a:xfrm>
              <a:off x="3933" y="719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2" name="Oval 95"/>
            <p:cNvSpPr>
              <a:spLocks noChangeArrowheads="1"/>
            </p:cNvSpPr>
            <p:nvPr/>
          </p:nvSpPr>
          <p:spPr bwMode="auto">
            <a:xfrm>
              <a:off x="4260" y="590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3" name="Oval 96"/>
            <p:cNvSpPr>
              <a:spLocks noChangeArrowheads="1"/>
            </p:cNvSpPr>
            <p:nvPr/>
          </p:nvSpPr>
          <p:spPr bwMode="auto">
            <a:xfrm>
              <a:off x="4305" y="4068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4" name="Oval 97"/>
            <p:cNvSpPr>
              <a:spLocks noChangeArrowheads="1"/>
            </p:cNvSpPr>
            <p:nvPr/>
          </p:nvSpPr>
          <p:spPr bwMode="auto">
            <a:xfrm>
              <a:off x="5391" y="4124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5" name="Oval 98"/>
            <p:cNvSpPr>
              <a:spLocks noChangeArrowheads="1"/>
            </p:cNvSpPr>
            <p:nvPr/>
          </p:nvSpPr>
          <p:spPr bwMode="auto">
            <a:xfrm>
              <a:off x="5322" y="-330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6" name="Oval 99"/>
            <p:cNvSpPr>
              <a:spLocks noChangeArrowheads="1"/>
            </p:cNvSpPr>
            <p:nvPr/>
          </p:nvSpPr>
          <p:spPr bwMode="auto">
            <a:xfrm>
              <a:off x="5648" y="-56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60550" y="1763713"/>
            <a:ext cx="3087688" cy="3092450"/>
          </a:xfrm>
        </p:spPr>
        <p:txBody>
          <a:bodyPr anchorCtr="1"/>
          <a:lstStyle>
            <a:lvl1pPr>
              <a:defRPr sz="32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1700" y="4581525"/>
            <a:ext cx="1403350" cy="1435100"/>
          </a:xfrm>
        </p:spPr>
        <p:txBody>
          <a:bodyPr anchor="ctr" anchorCtr="1"/>
          <a:lstStyle>
            <a:lvl1pPr marL="0" indent="0" algn="ctr">
              <a:buFontTx/>
              <a:buNone/>
              <a:defRPr sz="18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9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C65D9B-A390-47A6-91A1-5AE6C24892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2041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B7467-4A21-44C3-BC21-6BC90CBC8F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0544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54738" y="274638"/>
            <a:ext cx="18986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545138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69083-2A45-49F6-A768-9663D9B8CE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062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294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7596188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A0FCC-5312-4125-B8E7-01110E6C7C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0288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294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3721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0700" y="1600200"/>
            <a:ext cx="3722688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FAE98-0CA8-4697-9515-06D8AF7207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6107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6A5E6-3AA4-4429-B56A-BE23C96516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986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4978D-2A9A-4D2A-A2AB-346F7B8536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01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21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0700" y="1600200"/>
            <a:ext cx="37226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FA3D8-017E-4524-977B-1DAE70E813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286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EB5E6-8616-4BD4-BE85-7FFE470337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525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4C09E-DD15-413B-BD44-3DBE5FA99B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10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96081-41D3-4CD4-AA63-2F4FEA58AF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151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3F23C-9323-45CE-BF68-A0C50A2B37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36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7636A-0F68-4664-8FB4-5329070513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840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val 7"/>
          <p:cNvSpPr>
            <a:spLocks noChangeArrowheads="1"/>
          </p:cNvSpPr>
          <p:nvPr userDrawn="1"/>
        </p:nvSpPr>
        <p:spPr bwMode="auto">
          <a:xfrm>
            <a:off x="8696325" y="4362450"/>
            <a:ext cx="900113" cy="900113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7" name="Oval 8"/>
          <p:cNvSpPr>
            <a:spLocks noChangeArrowheads="1"/>
          </p:cNvSpPr>
          <p:nvPr userDrawn="1"/>
        </p:nvSpPr>
        <p:spPr bwMode="auto">
          <a:xfrm>
            <a:off x="8239125" y="4784725"/>
            <a:ext cx="360363" cy="360363"/>
          </a:xfrm>
          <a:prstGeom prst="ellipse">
            <a:avLst/>
          </a:prstGeom>
          <a:solidFill>
            <a:srgbClr val="FF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8" name="Oval 9"/>
          <p:cNvSpPr>
            <a:spLocks noChangeArrowheads="1"/>
          </p:cNvSpPr>
          <p:nvPr userDrawn="1"/>
        </p:nvSpPr>
        <p:spPr bwMode="auto">
          <a:xfrm>
            <a:off x="8980488" y="3362325"/>
            <a:ext cx="900112" cy="900113"/>
          </a:xfrm>
          <a:prstGeom prst="ellipse">
            <a:avLst/>
          </a:prstGeom>
          <a:solidFill>
            <a:srgbClr val="E0489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9" name="Oval 10"/>
          <p:cNvSpPr>
            <a:spLocks noChangeArrowheads="1"/>
          </p:cNvSpPr>
          <p:nvPr userDrawn="1"/>
        </p:nvSpPr>
        <p:spPr bwMode="auto">
          <a:xfrm>
            <a:off x="7977188" y="5316538"/>
            <a:ext cx="539750" cy="539750"/>
          </a:xfrm>
          <a:prstGeom prst="ellipse">
            <a:avLst/>
          </a:prstGeom>
          <a:solidFill>
            <a:srgbClr val="7958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0" name="Oval 11"/>
          <p:cNvSpPr>
            <a:spLocks noChangeArrowheads="1"/>
          </p:cNvSpPr>
          <p:nvPr userDrawn="1"/>
        </p:nvSpPr>
        <p:spPr bwMode="auto">
          <a:xfrm>
            <a:off x="7491413" y="5627688"/>
            <a:ext cx="360362" cy="360362"/>
          </a:xfrm>
          <a:prstGeom prst="ellipse">
            <a:avLst/>
          </a:prstGeom>
          <a:solidFill>
            <a:srgbClr val="2691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1" name="Oval 12"/>
          <p:cNvSpPr>
            <a:spLocks noChangeArrowheads="1"/>
          </p:cNvSpPr>
          <p:nvPr userDrawn="1"/>
        </p:nvSpPr>
        <p:spPr bwMode="auto">
          <a:xfrm>
            <a:off x="8683625" y="5410200"/>
            <a:ext cx="360363" cy="360363"/>
          </a:xfrm>
          <a:prstGeom prst="ellipse">
            <a:avLst/>
          </a:prstGeom>
          <a:solidFill>
            <a:srgbClr val="FF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2" name="Oval 13"/>
          <p:cNvSpPr>
            <a:spLocks noChangeArrowheads="1"/>
          </p:cNvSpPr>
          <p:nvPr userDrawn="1"/>
        </p:nvSpPr>
        <p:spPr bwMode="auto">
          <a:xfrm>
            <a:off x="8008938" y="6062663"/>
            <a:ext cx="360362" cy="360362"/>
          </a:xfrm>
          <a:prstGeom prst="ellipse">
            <a:avLst/>
          </a:prstGeom>
          <a:solidFill>
            <a:srgbClr val="C0E7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3" name="Oval 14"/>
          <p:cNvSpPr>
            <a:spLocks noChangeArrowheads="1"/>
          </p:cNvSpPr>
          <p:nvPr userDrawn="1"/>
        </p:nvSpPr>
        <p:spPr bwMode="auto">
          <a:xfrm>
            <a:off x="8528050" y="5857875"/>
            <a:ext cx="360363" cy="360363"/>
          </a:xfrm>
          <a:prstGeom prst="ellipse">
            <a:avLst/>
          </a:prstGeom>
          <a:solidFill>
            <a:srgbClr val="2691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4" name="Oval 15"/>
          <p:cNvSpPr>
            <a:spLocks noChangeArrowheads="1"/>
          </p:cNvSpPr>
          <p:nvPr userDrawn="1"/>
        </p:nvSpPr>
        <p:spPr bwMode="auto">
          <a:xfrm>
            <a:off x="7648575" y="242888"/>
            <a:ext cx="1439863" cy="1439862"/>
          </a:xfrm>
          <a:prstGeom prst="ellipse">
            <a:avLst/>
          </a:prstGeom>
          <a:solidFill>
            <a:srgbClr val="2691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5" name="Oval 16"/>
          <p:cNvSpPr>
            <a:spLocks noChangeArrowheads="1"/>
          </p:cNvSpPr>
          <p:nvPr userDrawn="1"/>
        </p:nvSpPr>
        <p:spPr bwMode="auto">
          <a:xfrm>
            <a:off x="9088438" y="1331913"/>
            <a:ext cx="900112" cy="900112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6" name="Oval 17"/>
          <p:cNvSpPr>
            <a:spLocks noChangeArrowheads="1"/>
          </p:cNvSpPr>
          <p:nvPr userDrawn="1"/>
        </p:nvSpPr>
        <p:spPr bwMode="auto">
          <a:xfrm>
            <a:off x="8631238" y="1754188"/>
            <a:ext cx="360362" cy="360362"/>
          </a:xfrm>
          <a:prstGeom prst="ellipse">
            <a:avLst/>
          </a:prstGeom>
          <a:solidFill>
            <a:srgbClr val="FF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7" name="Oval 18"/>
          <p:cNvSpPr>
            <a:spLocks noChangeArrowheads="1"/>
          </p:cNvSpPr>
          <p:nvPr userDrawn="1"/>
        </p:nvSpPr>
        <p:spPr bwMode="auto">
          <a:xfrm>
            <a:off x="8369300" y="2286000"/>
            <a:ext cx="539750" cy="539750"/>
          </a:xfrm>
          <a:prstGeom prst="ellipse">
            <a:avLst/>
          </a:prstGeom>
          <a:solidFill>
            <a:srgbClr val="7958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8" name="Oval 19"/>
          <p:cNvSpPr>
            <a:spLocks noChangeArrowheads="1"/>
          </p:cNvSpPr>
          <p:nvPr userDrawn="1"/>
        </p:nvSpPr>
        <p:spPr bwMode="auto">
          <a:xfrm>
            <a:off x="9075738" y="2379663"/>
            <a:ext cx="360362" cy="360362"/>
          </a:xfrm>
          <a:prstGeom prst="ellipse">
            <a:avLst/>
          </a:prstGeom>
          <a:solidFill>
            <a:srgbClr val="FF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9" name="Oval 20"/>
          <p:cNvSpPr>
            <a:spLocks noChangeArrowheads="1"/>
          </p:cNvSpPr>
          <p:nvPr userDrawn="1"/>
        </p:nvSpPr>
        <p:spPr bwMode="auto">
          <a:xfrm>
            <a:off x="8401050" y="3032125"/>
            <a:ext cx="360363" cy="360363"/>
          </a:xfrm>
          <a:prstGeom prst="ellipse">
            <a:avLst/>
          </a:prstGeom>
          <a:solidFill>
            <a:srgbClr val="C0E7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0" name="Oval 21"/>
          <p:cNvSpPr>
            <a:spLocks noChangeArrowheads="1"/>
          </p:cNvSpPr>
          <p:nvPr userDrawn="1"/>
        </p:nvSpPr>
        <p:spPr bwMode="auto">
          <a:xfrm>
            <a:off x="8920163" y="2827338"/>
            <a:ext cx="360362" cy="360362"/>
          </a:xfrm>
          <a:prstGeom prst="ellipse">
            <a:avLst/>
          </a:prstGeom>
          <a:solidFill>
            <a:srgbClr val="2691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1" name="Oval 22"/>
          <p:cNvSpPr>
            <a:spLocks noChangeArrowheads="1"/>
          </p:cNvSpPr>
          <p:nvPr userDrawn="1"/>
        </p:nvSpPr>
        <p:spPr bwMode="auto">
          <a:xfrm>
            <a:off x="6834188" y="6457950"/>
            <a:ext cx="1439862" cy="1439863"/>
          </a:xfrm>
          <a:prstGeom prst="ellipse">
            <a:avLst/>
          </a:prstGeom>
          <a:solidFill>
            <a:srgbClr val="2691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2" name="Oval 23"/>
          <p:cNvSpPr>
            <a:spLocks noChangeArrowheads="1"/>
          </p:cNvSpPr>
          <p:nvPr userDrawn="1"/>
        </p:nvSpPr>
        <p:spPr bwMode="auto">
          <a:xfrm>
            <a:off x="8558213" y="6546850"/>
            <a:ext cx="900112" cy="900113"/>
          </a:xfrm>
          <a:prstGeom prst="ellipse">
            <a:avLst/>
          </a:prstGeom>
          <a:solidFill>
            <a:srgbClr val="E0489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3" name="Oval 24"/>
          <p:cNvSpPr>
            <a:spLocks noChangeArrowheads="1"/>
          </p:cNvSpPr>
          <p:nvPr userDrawn="1"/>
        </p:nvSpPr>
        <p:spPr bwMode="auto">
          <a:xfrm>
            <a:off x="8966200" y="-88900"/>
            <a:ext cx="360363" cy="360363"/>
          </a:xfrm>
          <a:prstGeom prst="ellipse">
            <a:avLst/>
          </a:prstGeom>
          <a:solidFill>
            <a:srgbClr val="C0E7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2294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4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59618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aseline="0" smtClean="0"/>
            </a:lvl1pPr>
          </a:lstStyle>
          <a:p>
            <a:pPr>
              <a:defRPr/>
            </a:pPr>
            <a:fld id="{25F52A2F-2CC8-4527-8906-34E9932ED6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73250" y="1624013"/>
            <a:ext cx="3087688" cy="3092450"/>
          </a:xfrm>
        </p:spPr>
        <p:txBody>
          <a:bodyPr/>
          <a:lstStyle/>
          <a:p>
            <a:pPr eaLnBrk="1" hangingPunct="1"/>
            <a:r>
              <a:rPr lang="en-GB" altLang="en-US" sz="4400" b="1" dirty="0" smtClean="0">
                <a:solidFill>
                  <a:schemeClr val="bg1"/>
                </a:solidFill>
              </a:rPr>
              <a:t>Java for Teachers</a:t>
            </a:r>
            <a:br>
              <a:rPr lang="en-GB" altLang="en-US" sz="4400" b="1" dirty="0" smtClean="0">
                <a:solidFill>
                  <a:schemeClr val="bg1"/>
                </a:solidFill>
              </a:rPr>
            </a:br>
            <a:r>
              <a:rPr lang="en-GB" altLang="en-US" sz="2800" b="1" i="1" dirty="0" smtClean="0">
                <a:solidFill>
                  <a:srgbClr val="FFFF00"/>
                </a:solidFill>
              </a:rPr>
              <a:t>Intermediate</a:t>
            </a:r>
            <a:endParaRPr lang="en-GB" altLang="en-US" sz="4400" b="1" i="1" dirty="0" smtClean="0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chemeClr val="bg1"/>
                </a:solidFill>
              </a:rPr>
              <a:t>Chris Coetzee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288645" y="3186545"/>
            <a:ext cx="1403350" cy="1547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GB" altLang="en-US" b="1" dirty="0" smtClean="0">
                <a:solidFill>
                  <a:schemeClr val="bg1"/>
                </a:solidFill>
              </a:rPr>
              <a:t>University Greenwich</a:t>
            </a:r>
          </a:p>
          <a:p>
            <a:pPr eaLnBrk="1" hangingPunct="1"/>
            <a:r>
              <a:rPr lang="en-GB" altLang="en-US" b="1" i="1" dirty="0" smtClean="0">
                <a:solidFill>
                  <a:schemeClr val="bg1"/>
                </a:solidFill>
              </a:rPr>
              <a:t>Computing At School</a:t>
            </a:r>
          </a:p>
          <a:p>
            <a:pPr eaLnBrk="1" hangingPunct="1"/>
            <a:r>
              <a:rPr lang="en-GB" altLang="en-US" b="1" dirty="0" smtClean="0">
                <a:solidFill>
                  <a:schemeClr val="bg1"/>
                </a:solidFill>
              </a:rPr>
              <a:t>DASCO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pic>
        <p:nvPicPr>
          <p:cNvPr id="13314" name="Picture 2" descr="http://d2ro3qwxdn69cl.cloudfront.net/images/articles/JavaIcon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20" y="872547"/>
            <a:ext cx="1137124" cy="111713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42746" y="197686"/>
            <a:ext cx="1405720" cy="1547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GB" altLang="en-US" sz="2400" b="1" baseline="0" dirty="0" smtClean="0">
                <a:solidFill>
                  <a:schemeClr val="bg1"/>
                </a:solidFill>
              </a:rPr>
              <a:t>Session </a:t>
            </a:r>
          </a:p>
          <a:p>
            <a:pPr eaLnBrk="1" hangingPunct="1"/>
            <a:r>
              <a:rPr lang="en-GB" altLang="en-US" sz="2400" b="1" baseline="0" dirty="0">
                <a:solidFill>
                  <a:srgbClr val="FFFF00"/>
                </a:solidFill>
              </a:rPr>
              <a:t>4</a:t>
            </a:r>
            <a:r>
              <a:rPr lang="en-GB" altLang="en-US" sz="2400" b="1" baseline="0" dirty="0" smtClean="0">
                <a:solidFill>
                  <a:srgbClr val="FFFF00"/>
                </a:solidFill>
              </a:rPr>
              <a:t> </a:t>
            </a:r>
            <a:r>
              <a:rPr lang="en-GB" altLang="en-US" sz="2400" b="1" baseline="0" dirty="0" smtClean="0">
                <a:solidFill>
                  <a:schemeClr val="bg1"/>
                </a:solidFill>
              </a:rPr>
              <a:t>of 6</a:t>
            </a:r>
            <a:endParaRPr lang="en-GB" altLang="en-US" sz="2400" b="1" baseline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29475" cy="871774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Writing to a file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27" y="1146412"/>
            <a:ext cx="8597406" cy="47630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Cloud Callout 4"/>
          <p:cNvSpPr/>
          <p:nvPr/>
        </p:nvSpPr>
        <p:spPr bwMode="auto">
          <a:xfrm>
            <a:off x="4592130" y="4722125"/>
            <a:ext cx="3869482" cy="2059130"/>
          </a:xfrm>
          <a:prstGeom prst="cloudCallout">
            <a:avLst>
              <a:gd name="adj1" fmla="val -48905"/>
              <a:gd name="adj2" fmla="val -51133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charset="0"/>
              </a:rPr>
              <a:t>No buffer is used this time. </a:t>
            </a:r>
            <a:b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charset="0"/>
              </a:rPr>
            </a:b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charset="0"/>
              </a:rPr>
              <a:t>You write directly to the file.</a:t>
            </a:r>
          </a:p>
        </p:txBody>
      </p:sp>
    </p:spTree>
    <p:extLst>
      <p:ext uri="{BB962C8B-B14F-4D97-AF65-F5344CB8AC3E}">
        <p14:creationId xmlns:p14="http://schemas.microsoft.com/office/powerpoint/2010/main" val="110247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In the end, always </a:t>
            </a:r>
            <a:r>
              <a:rPr lang="en-GB" b="1" dirty="0" smtClean="0">
                <a:solidFill>
                  <a:srgbClr val="FF0000"/>
                </a:solidFill>
              </a:rPr>
              <a:t>.close()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07" y="2100026"/>
            <a:ext cx="6083774" cy="34819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Notched Right Arrow 4"/>
          <p:cNvSpPr/>
          <p:nvPr/>
        </p:nvSpPr>
        <p:spPr bwMode="auto">
          <a:xfrm>
            <a:off x="457200" y="4626591"/>
            <a:ext cx="1542197" cy="955343"/>
          </a:xfrm>
          <a:prstGeom prst="notchedRightArrow">
            <a:avLst/>
          </a:prstGeom>
          <a:solidFill>
            <a:srgbClr val="E0489C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35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74" y="0"/>
            <a:ext cx="7522902" cy="764275"/>
          </a:xfrm>
        </p:spPr>
        <p:txBody>
          <a:bodyPr/>
          <a:lstStyle/>
          <a:p>
            <a:pPr algn="l"/>
            <a:r>
              <a:rPr lang="en-GB" sz="3200" b="1" dirty="0" smtClean="0">
                <a:solidFill>
                  <a:srgbClr val="FF0000"/>
                </a:solidFill>
              </a:rPr>
              <a:t>Example of adding numbers in a file</a:t>
            </a:r>
            <a:endParaRPr lang="en-GB" sz="3200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3"/>
          <a:stretch/>
        </p:blipFill>
        <p:spPr>
          <a:xfrm>
            <a:off x="280123" y="846161"/>
            <a:ext cx="7546881" cy="58412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132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Levels of Java coding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1: Syntax, laws, variables, output</a:t>
            </a:r>
          </a:p>
          <a:p>
            <a:r>
              <a:rPr lang="en-GB" sz="2400" dirty="0"/>
              <a:t>2: Input, calculations, String manipulation</a:t>
            </a:r>
          </a:p>
          <a:p>
            <a:r>
              <a:rPr lang="en-GB" sz="2400" dirty="0"/>
              <a:t>3: Selection (IF-ELSE)</a:t>
            </a:r>
          </a:p>
          <a:p>
            <a:r>
              <a:rPr lang="en-GB" sz="2400" dirty="0"/>
              <a:t>4: Iteration/Loops (FOR/WHILE)</a:t>
            </a:r>
          </a:p>
          <a:p>
            <a:r>
              <a:rPr lang="en-GB" sz="2400" dirty="0"/>
              <a:t>5: Complex algorithms</a:t>
            </a:r>
          </a:p>
          <a:p>
            <a:r>
              <a:rPr lang="en-GB" sz="2400" dirty="0"/>
              <a:t>6: Arrays</a:t>
            </a:r>
          </a:p>
          <a:p>
            <a:r>
              <a:rPr lang="en-GB" sz="2400" b="1" dirty="0">
                <a:solidFill>
                  <a:srgbClr val="FF0000"/>
                </a:solidFill>
              </a:rPr>
              <a:t>7: File management</a:t>
            </a:r>
          </a:p>
          <a:p>
            <a:r>
              <a:rPr lang="en-GB" sz="2400" dirty="0"/>
              <a:t>8: Methods</a:t>
            </a:r>
          </a:p>
          <a:p>
            <a:r>
              <a:rPr lang="en-GB" sz="2400" dirty="0"/>
              <a:t>9: Objects and classes</a:t>
            </a:r>
          </a:p>
          <a:p>
            <a:r>
              <a:rPr lang="en-GB" sz="2400" dirty="0" smtClean="0"/>
              <a:t>10: Graphical user interface elements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5726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Files</a:t>
            </a:r>
            <a:endParaRPr lang="en-GB" b="1" dirty="0">
              <a:solidFill>
                <a:srgbClr val="7958A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dirty="0" smtClean="0"/>
              <a:t>There are two types of files in computing:</a:t>
            </a:r>
          </a:p>
          <a:p>
            <a:pPr lvl="1"/>
            <a:r>
              <a:rPr lang="en-GB" sz="3200" b="1" dirty="0" smtClean="0">
                <a:solidFill>
                  <a:srgbClr val="7030A0"/>
                </a:solidFill>
              </a:rPr>
              <a:t>Text files </a:t>
            </a:r>
            <a:r>
              <a:rPr lang="en-GB" sz="3200" dirty="0" smtClean="0"/>
              <a:t>(that contain ASCII/Unicode characters) – e.g. TXT, CSV</a:t>
            </a:r>
          </a:p>
          <a:p>
            <a:pPr lvl="1"/>
            <a:r>
              <a:rPr lang="en-GB" sz="3200" b="1" dirty="0">
                <a:solidFill>
                  <a:srgbClr val="7030A0"/>
                </a:solidFill>
              </a:rPr>
              <a:t>Random Access Files </a:t>
            </a:r>
            <a:r>
              <a:rPr lang="en-GB" sz="3200" dirty="0" smtClean="0"/>
              <a:t>(that contain binary objects) – e.g. JPG, MP3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9582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rgbClr val="7030A0"/>
                </a:solidFill>
              </a:rPr>
              <a:t>Setting up the </a:t>
            </a:r>
            <a:r>
              <a:rPr lang="en-GB" sz="4000" b="1" dirty="0" smtClean="0">
                <a:solidFill>
                  <a:srgbClr val="7030A0"/>
                </a:solidFill>
              </a:rPr>
              <a:t>file connection</a:t>
            </a:r>
            <a:endParaRPr lang="en-GB" sz="4000" b="1" dirty="0">
              <a:solidFill>
                <a:srgbClr val="7030A0"/>
              </a:solidFill>
            </a:endParaRPr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59" y="1573786"/>
            <a:ext cx="8941641" cy="2465952"/>
          </a:xfrm>
        </p:spPr>
      </p:pic>
      <p:sp>
        <p:nvSpPr>
          <p:cNvPr id="7" name="TextBox 6"/>
          <p:cNvSpPr txBox="1"/>
          <p:nvPr/>
        </p:nvSpPr>
        <p:spPr>
          <a:xfrm>
            <a:off x="556146" y="4195886"/>
            <a:ext cx="70315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baseline="0" dirty="0" smtClean="0">
                <a:solidFill>
                  <a:srgbClr val="FF0000"/>
                </a:solidFill>
              </a:rPr>
              <a:t>Steps to remember:</a:t>
            </a:r>
          </a:p>
          <a:p>
            <a:endParaRPr lang="en-GB" sz="2400" baseline="0" dirty="0" smtClean="0"/>
          </a:p>
          <a:p>
            <a:pPr marL="342900" indent="-342900">
              <a:buAutoNum type="arabicPeriod"/>
            </a:pPr>
            <a:r>
              <a:rPr lang="en-GB" sz="2400" baseline="0" dirty="0" smtClean="0"/>
              <a:t>Import: </a:t>
            </a:r>
            <a:r>
              <a:rPr lang="en-GB" sz="2400" b="1" baseline="0" dirty="0" smtClean="0">
                <a:solidFill>
                  <a:srgbClr val="7030A0"/>
                </a:solidFill>
              </a:rPr>
              <a:t>java.io.*</a:t>
            </a:r>
          </a:p>
          <a:p>
            <a:pPr marL="342900" indent="-342900">
              <a:buAutoNum type="arabicPeriod"/>
            </a:pPr>
            <a:r>
              <a:rPr lang="en-GB" sz="2400" baseline="0" dirty="0" smtClean="0"/>
              <a:t>Throw away any </a:t>
            </a:r>
            <a:r>
              <a:rPr lang="en-GB" sz="2400" baseline="0" dirty="0" err="1" smtClean="0"/>
              <a:t>IOExceptions</a:t>
            </a:r>
            <a:r>
              <a:rPr lang="en-GB" sz="2400" baseline="0" dirty="0" smtClean="0"/>
              <a:t> (</a:t>
            </a:r>
            <a:r>
              <a:rPr lang="en-GB" sz="2400" b="1" baseline="0" dirty="0" smtClean="0">
                <a:solidFill>
                  <a:srgbClr val="7030A0"/>
                </a:solidFill>
              </a:rPr>
              <a:t>throws </a:t>
            </a:r>
            <a:r>
              <a:rPr lang="en-GB" sz="2400" b="1" baseline="0" dirty="0" err="1" smtClean="0">
                <a:solidFill>
                  <a:srgbClr val="7030A0"/>
                </a:solidFill>
              </a:rPr>
              <a:t>IOException</a:t>
            </a:r>
            <a:r>
              <a:rPr lang="en-GB" sz="2400" baseline="0" dirty="0" smtClean="0"/>
              <a:t>) that could potentially occur in the main method</a:t>
            </a:r>
            <a:endParaRPr lang="en-GB" sz="2400" baseline="0" dirty="0"/>
          </a:p>
        </p:txBody>
      </p:sp>
    </p:spTree>
    <p:extLst>
      <p:ext uri="{BB962C8B-B14F-4D97-AF65-F5344CB8AC3E}">
        <p14:creationId xmlns:p14="http://schemas.microsoft.com/office/powerpoint/2010/main" val="381113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Connecting to the file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03" y="1665397"/>
            <a:ext cx="8657181" cy="33296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887105" y="5096637"/>
            <a:ext cx="70315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baseline="0" dirty="0" smtClean="0">
                <a:solidFill>
                  <a:srgbClr val="FF0000"/>
                </a:solidFill>
              </a:rPr>
              <a:t>Steps to remember:</a:t>
            </a:r>
          </a:p>
          <a:p>
            <a:endParaRPr lang="en-GB" sz="2000" baseline="0" dirty="0" smtClean="0"/>
          </a:p>
          <a:p>
            <a:pPr marL="342900" indent="-342900">
              <a:buAutoNum type="arabicPeriod"/>
            </a:pPr>
            <a:r>
              <a:rPr lang="en-GB" sz="2000" baseline="0" dirty="0" smtClean="0"/>
              <a:t>First add a File Reader</a:t>
            </a:r>
          </a:p>
          <a:p>
            <a:pPr marL="342900" indent="-342900">
              <a:buAutoNum type="arabicPeriod"/>
            </a:pPr>
            <a:r>
              <a:rPr lang="en-GB" sz="2000" baseline="0" dirty="0" smtClean="0"/>
              <a:t>Then add that File Reader to a Buffered Reader</a:t>
            </a:r>
            <a:endParaRPr lang="en-GB" sz="2000" baseline="0" dirty="0"/>
          </a:p>
        </p:txBody>
      </p:sp>
    </p:spTree>
    <p:extLst>
      <p:ext uri="{BB962C8B-B14F-4D97-AF65-F5344CB8AC3E}">
        <p14:creationId xmlns:p14="http://schemas.microsoft.com/office/powerpoint/2010/main" val="187343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solidFill>
                  <a:srgbClr val="7030A0"/>
                </a:solidFill>
              </a:rPr>
              <a:t>Where do I store the text file?</a:t>
            </a:r>
            <a:endParaRPr lang="en-GB" sz="3600" b="1" dirty="0">
              <a:solidFill>
                <a:srgbClr val="7030A0"/>
              </a:solidFill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6" y="1569518"/>
            <a:ext cx="5144993" cy="19652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129" y="3809480"/>
            <a:ext cx="6512546" cy="27892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ular Callout 5"/>
          <p:cNvSpPr/>
          <p:nvPr/>
        </p:nvSpPr>
        <p:spPr bwMode="auto">
          <a:xfrm>
            <a:off x="5377217" y="3809480"/>
            <a:ext cx="3439237" cy="1731511"/>
          </a:xfrm>
          <a:prstGeom prst="wedgeRectCallout">
            <a:avLst>
              <a:gd name="adj1" fmla="val -107881"/>
              <a:gd name="adj2" fmla="val 92760"/>
            </a:avLst>
          </a:pr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Store the file in the MAIN project folder </a:t>
            </a:r>
            <a:b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(not in BIN or in SRC)</a:t>
            </a:r>
          </a:p>
        </p:txBody>
      </p:sp>
    </p:spTree>
    <p:extLst>
      <p:ext uri="{BB962C8B-B14F-4D97-AF65-F5344CB8AC3E}">
        <p14:creationId xmlns:p14="http://schemas.microsoft.com/office/powerpoint/2010/main" val="266957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>
                <a:solidFill>
                  <a:srgbClr val="7030A0"/>
                </a:solidFill>
              </a:rPr>
              <a:t>How do I read from the file?</a:t>
            </a:r>
            <a:endParaRPr lang="en-GB" sz="4000" b="1" dirty="0">
              <a:solidFill>
                <a:srgbClr val="7030A0"/>
              </a:solidFill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42" y="1267511"/>
            <a:ext cx="8674429" cy="5065049"/>
          </a:xfrm>
        </p:spPr>
      </p:pic>
      <p:sp>
        <p:nvSpPr>
          <p:cNvPr id="5" name="Rectangle 4"/>
          <p:cNvSpPr/>
          <p:nvPr/>
        </p:nvSpPr>
        <p:spPr bwMode="auto">
          <a:xfrm>
            <a:off x="1651379" y="4476465"/>
            <a:ext cx="6564573" cy="117370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17068" y="5809340"/>
            <a:ext cx="5641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baseline="0" dirty="0" smtClean="0">
                <a:solidFill>
                  <a:srgbClr val="FF0000"/>
                </a:solidFill>
              </a:rPr>
              <a:t>ALL INPUT IS ALWAYS STRING!</a:t>
            </a:r>
            <a:endParaRPr lang="en-GB" sz="2800" b="1" i="1" baseline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32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Useful strategy to know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Sometimes you might want to read in data like this: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23, 45, 56, 93, 23, 35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7958A3"/>
                </a:solidFill>
              </a:rPr>
              <a:t>Suggested strategy:</a:t>
            </a:r>
          </a:p>
          <a:p>
            <a:pPr marL="514350" indent="-514350">
              <a:buAutoNum type="arabicPeriod"/>
            </a:pPr>
            <a:r>
              <a:rPr lang="en-GB" dirty="0" smtClean="0"/>
              <a:t>Read in the line in to a String</a:t>
            </a:r>
          </a:p>
          <a:p>
            <a:pPr marL="514350" indent="-514350">
              <a:buAutoNum type="arabicPeriod"/>
            </a:pPr>
            <a:r>
              <a:rPr lang="en-GB" dirty="0" smtClean="0"/>
              <a:t>Split the String into an array</a:t>
            </a:r>
          </a:p>
          <a:p>
            <a:pPr marL="514350" indent="-514350">
              <a:buAutoNum type="arabicPeriod"/>
            </a:pPr>
            <a:r>
              <a:rPr lang="en-GB" dirty="0" smtClean="0"/>
              <a:t>Convert the values into </a:t>
            </a:r>
            <a:r>
              <a:rPr lang="en-GB" dirty="0" err="1" smtClean="0"/>
              <a:t>ints</a:t>
            </a:r>
            <a:endParaRPr lang="en-GB" dirty="0" smtClean="0"/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0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958A3"/>
                </a:solidFill>
              </a:rPr>
              <a:t>In Java that would be:</a:t>
            </a:r>
            <a:endParaRPr lang="en-GB" b="1" dirty="0">
              <a:solidFill>
                <a:srgbClr val="7958A3"/>
              </a:solidFill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44" y="1608706"/>
            <a:ext cx="8836502" cy="25117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334370" y="4352463"/>
            <a:ext cx="82637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b="1" baseline="0" dirty="0" smtClean="0">
                <a:solidFill>
                  <a:srgbClr val="7958A3"/>
                </a:solidFill>
              </a:rPr>
              <a:t>Which reads as…</a:t>
            </a:r>
            <a:endParaRPr lang="en-GB" b="1" baseline="0" dirty="0">
              <a:solidFill>
                <a:srgbClr val="7958A3"/>
              </a:solidFill>
            </a:endParaRPr>
          </a:p>
          <a:p>
            <a:pPr marL="514350" indent="-514350">
              <a:buAutoNum type="arabicPeriod"/>
            </a:pPr>
            <a:r>
              <a:rPr lang="en-GB" baseline="0" dirty="0"/>
              <a:t>Read </a:t>
            </a:r>
            <a:r>
              <a:rPr lang="en-GB" baseline="0" dirty="0" smtClean="0"/>
              <a:t>the first </a:t>
            </a:r>
            <a:r>
              <a:rPr lang="en-GB" baseline="0" dirty="0"/>
              <a:t>line </a:t>
            </a:r>
            <a:r>
              <a:rPr lang="en-GB" baseline="0" dirty="0" smtClean="0"/>
              <a:t>from the file in </a:t>
            </a:r>
            <a:r>
              <a:rPr lang="en-GB" baseline="0" dirty="0"/>
              <a:t>to a </a:t>
            </a:r>
            <a:r>
              <a:rPr lang="en-GB" baseline="0" dirty="0" smtClean="0"/>
              <a:t>String variable called </a:t>
            </a:r>
            <a:r>
              <a:rPr lang="en-GB" b="1" baseline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GB" baseline="0" dirty="0" smtClean="0"/>
              <a:t>.</a:t>
            </a:r>
            <a:endParaRPr lang="en-GB" baseline="0" dirty="0"/>
          </a:p>
          <a:p>
            <a:pPr marL="514350" indent="-514350">
              <a:buAutoNum type="arabicPeriod"/>
            </a:pPr>
            <a:r>
              <a:rPr lang="en-GB" baseline="0" dirty="0"/>
              <a:t>Split the </a:t>
            </a:r>
            <a:r>
              <a:rPr lang="en-GB" baseline="0" dirty="0" smtClean="0"/>
              <a:t>line variable </a:t>
            </a:r>
            <a:r>
              <a:rPr lang="en-GB" baseline="0" dirty="0"/>
              <a:t>into an </a:t>
            </a:r>
            <a:r>
              <a:rPr lang="en-GB" baseline="0" dirty="0" smtClean="0"/>
              <a:t>String array called </a:t>
            </a:r>
            <a:r>
              <a:rPr lang="en-GB" b="1" baseline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tempstringarray</a:t>
            </a:r>
            <a:endParaRPr lang="en-GB" b="1" baseline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AutoNum type="arabicPeriod"/>
            </a:pPr>
            <a:r>
              <a:rPr lang="en-GB" baseline="0" dirty="0" smtClean="0"/>
              <a:t>Create an integer array called </a:t>
            </a:r>
            <a:r>
              <a:rPr lang="en-GB" b="1" baseline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intarr</a:t>
            </a:r>
            <a:r>
              <a:rPr lang="en-GB" baseline="0" dirty="0" smtClean="0"/>
              <a:t> of the same size as </a:t>
            </a:r>
            <a:r>
              <a:rPr lang="en-GB" b="1" baseline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tempstringarray</a:t>
            </a:r>
            <a:endParaRPr lang="en-GB" b="1" baseline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AutoNum type="arabicPeriod"/>
            </a:pPr>
            <a:r>
              <a:rPr lang="en-GB" baseline="0" dirty="0" smtClean="0"/>
              <a:t>Loop through for all the values in </a:t>
            </a:r>
            <a:r>
              <a:rPr lang="en-GB" b="1" baseline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tempstringarray</a:t>
            </a:r>
            <a:endParaRPr lang="en-GB" b="1" baseline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AutoNum type="arabicPeriod"/>
            </a:pPr>
            <a:r>
              <a:rPr lang="en-GB" baseline="0" dirty="0" smtClean="0"/>
              <a:t>Convert each value from a String to an int and store it in the new integer array at the same index point. </a:t>
            </a:r>
            <a:endParaRPr lang="en-GB" baseline="0" dirty="0"/>
          </a:p>
        </p:txBody>
      </p:sp>
    </p:spTree>
    <p:extLst>
      <p:ext uri="{BB962C8B-B14F-4D97-AF65-F5344CB8AC3E}">
        <p14:creationId xmlns:p14="http://schemas.microsoft.com/office/powerpoint/2010/main" val="142480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195E7D"/>
      </a:dk1>
      <a:lt1>
        <a:srgbClr val="FFFFFF"/>
      </a:lt1>
      <a:dk2>
        <a:srgbClr val="195E7D"/>
      </a:dk2>
      <a:lt2>
        <a:srgbClr val="808080"/>
      </a:lt2>
      <a:accent1>
        <a:srgbClr val="C0E7FA"/>
      </a:accent1>
      <a:accent2>
        <a:srgbClr val="2691BF"/>
      </a:accent2>
      <a:accent3>
        <a:srgbClr val="FFFFFF"/>
      </a:accent3>
      <a:accent4>
        <a:srgbClr val="144F6A"/>
      </a:accent4>
      <a:accent5>
        <a:srgbClr val="DCF1FC"/>
      </a:accent5>
      <a:accent6>
        <a:srgbClr val="2183AD"/>
      </a:accent6>
      <a:hlink>
        <a:srgbClr val="E0489C"/>
      </a:hlink>
      <a:folHlink>
        <a:srgbClr val="7958A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E7FA"/>
        </a:accent1>
        <a:accent2>
          <a:srgbClr val="2691BF"/>
        </a:accent2>
        <a:accent3>
          <a:srgbClr val="FFFFFF"/>
        </a:accent3>
        <a:accent4>
          <a:srgbClr val="000000"/>
        </a:accent4>
        <a:accent5>
          <a:srgbClr val="DCF1FC"/>
        </a:accent5>
        <a:accent6>
          <a:srgbClr val="2183AD"/>
        </a:accent6>
        <a:hlink>
          <a:srgbClr val="7958A3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2691BF"/>
        </a:dk1>
        <a:lt1>
          <a:srgbClr val="FFFFFF"/>
        </a:lt1>
        <a:dk2>
          <a:srgbClr val="000000"/>
        </a:dk2>
        <a:lt2>
          <a:srgbClr val="808080"/>
        </a:lt2>
        <a:accent1>
          <a:srgbClr val="C0E7FA"/>
        </a:accent1>
        <a:accent2>
          <a:srgbClr val="2691BF"/>
        </a:accent2>
        <a:accent3>
          <a:srgbClr val="FFFFFF"/>
        </a:accent3>
        <a:accent4>
          <a:srgbClr val="1F7BA3"/>
        </a:accent4>
        <a:accent5>
          <a:srgbClr val="DCF1FC"/>
        </a:accent5>
        <a:accent6>
          <a:srgbClr val="2183AD"/>
        </a:accent6>
        <a:hlink>
          <a:srgbClr val="7958A3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95E7D"/>
        </a:dk1>
        <a:lt1>
          <a:srgbClr val="FFFFFF"/>
        </a:lt1>
        <a:dk2>
          <a:srgbClr val="000000"/>
        </a:dk2>
        <a:lt2>
          <a:srgbClr val="808080"/>
        </a:lt2>
        <a:accent1>
          <a:srgbClr val="C0E7FA"/>
        </a:accent1>
        <a:accent2>
          <a:srgbClr val="2691BF"/>
        </a:accent2>
        <a:accent3>
          <a:srgbClr val="FFFFFF"/>
        </a:accent3>
        <a:accent4>
          <a:srgbClr val="144F6A"/>
        </a:accent4>
        <a:accent5>
          <a:srgbClr val="DCF1FC"/>
        </a:accent5>
        <a:accent6>
          <a:srgbClr val="2183AD"/>
        </a:accent6>
        <a:hlink>
          <a:srgbClr val="7958A3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195E7D"/>
        </a:dk1>
        <a:lt1>
          <a:srgbClr val="FFFFFF"/>
        </a:lt1>
        <a:dk2>
          <a:srgbClr val="195E7D"/>
        </a:dk2>
        <a:lt2>
          <a:srgbClr val="808080"/>
        </a:lt2>
        <a:accent1>
          <a:srgbClr val="C0E7FA"/>
        </a:accent1>
        <a:accent2>
          <a:srgbClr val="2691BF"/>
        </a:accent2>
        <a:accent3>
          <a:srgbClr val="FFFFFF"/>
        </a:accent3>
        <a:accent4>
          <a:srgbClr val="144F6A"/>
        </a:accent4>
        <a:accent5>
          <a:srgbClr val="DCF1FC"/>
        </a:accent5>
        <a:accent6>
          <a:srgbClr val="2183AD"/>
        </a:accent6>
        <a:hlink>
          <a:srgbClr val="7958A3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346</Words>
  <Application>Microsoft Office PowerPoint</Application>
  <PresentationFormat>On-screen Show (4:3)</PresentationFormat>
  <Paragraphs>56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Courier New</vt:lpstr>
      <vt:lpstr>Default Design</vt:lpstr>
      <vt:lpstr>Java for Teachers Intermediate</vt:lpstr>
      <vt:lpstr>Levels of Java coding</vt:lpstr>
      <vt:lpstr>Files</vt:lpstr>
      <vt:lpstr>Setting up the file connection</vt:lpstr>
      <vt:lpstr>Connecting to the file</vt:lpstr>
      <vt:lpstr>Where do I store the text file?</vt:lpstr>
      <vt:lpstr>How do I read from the file?</vt:lpstr>
      <vt:lpstr>Useful strategy to know</vt:lpstr>
      <vt:lpstr>In Java that would be:</vt:lpstr>
      <vt:lpstr>Writing to a file</vt:lpstr>
      <vt:lpstr>In the end, always .close()</vt:lpstr>
      <vt:lpstr>Example of adding numbers in a file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 chart powerpoint presentation</dc:title>
  <dc:creator>Jonty Pearce</dc:creator>
  <cp:lastModifiedBy>Coetzee. C</cp:lastModifiedBy>
  <cp:revision>55</cp:revision>
  <cp:lastPrinted>2015-06-25T14:37:53Z</cp:lastPrinted>
  <dcterms:created xsi:type="dcterms:W3CDTF">2009-01-01T16:20:39Z</dcterms:created>
  <dcterms:modified xsi:type="dcterms:W3CDTF">2017-01-03T12:35:31Z</dcterms:modified>
</cp:coreProperties>
</file>