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9" r:id="rId2"/>
    <p:sldId id="260" r:id="rId3"/>
    <p:sldId id="271" r:id="rId4"/>
    <p:sldId id="307" r:id="rId5"/>
    <p:sldId id="309" r:id="rId6"/>
    <p:sldId id="316" r:id="rId7"/>
    <p:sldId id="320" r:id="rId8"/>
    <p:sldId id="321" r:id="rId9"/>
    <p:sldId id="319" r:id="rId10"/>
    <p:sldId id="322" r:id="rId11"/>
    <p:sldId id="323" r:id="rId12"/>
    <p:sldId id="325" r:id="rId13"/>
    <p:sldId id="324" r:id="rId14"/>
    <p:sldId id="313" r:id="rId15"/>
    <p:sldId id="326" r:id="rId16"/>
    <p:sldId id="327" r:id="rId17"/>
    <p:sldId id="328" r:id="rId18"/>
    <p:sldId id="329" r:id="rId19"/>
    <p:sldId id="331" r:id="rId20"/>
    <p:sldId id="332" r:id="rId21"/>
    <p:sldId id="330" r:id="rId22"/>
    <p:sldId id="333" r:id="rId2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33"/>
    <a:srgbClr val="26911F"/>
    <a:srgbClr val="0000FF"/>
    <a:srgbClr val="FFFF99"/>
    <a:srgbClr val="2691BF"/>
    <a:srgbClr val="C0E7FA"/>
    <a:srgbClr val="E878B5"/>
    <a:srgbClr val="7958A3"/>
    <a:srgbClr val="E04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49" autoAdjust="0"/>
    <p:restoredTop sz="94660"/>
  </p:normalViewPr>
  <p:slideViewPr>
    <p:cSldViewPr snapToGrid="0">
      <p:cViewPr varScale="1">
        <p:scale>
          <a:sx n="42" d="100"/>
          <a:sy n="42" d="100"/>
        </p:scale>
        <p:origin x="113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F2C373-309E-4C1B-B189-C757EBFEB13D}" type="doc">
      <dgm:prSet loTypeId="urn:microsoft.com/office/officeart/2005/8/layout/hierarchy6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7D73C2D-29C9-4CC8-B5D4-7473EC330FA2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 smtClean="0"/>
            <a:t>Iteration</a:t>
          </a:r>
          <a:endParaRPr lang="en-GB" dirty="0"/>
        </a:p>
      </dgm:t>
    </dgm:pt>
    <dgm:pt modelId="{5143D3D4-3F3D-41AD-95A5-D790CCD71A93}" type="parTrans" cxnId="{BBD37930-2363-42F6-A054-B016850BC2F7}">
      <dgm:prSet/>
      <dgm:spPr/>
      <dgm:t>
        <a:bodyPr/>
        <a:lstStyle/>
        <a:p>
          <a:endParaRPr lang="en-GB"/>
        </a:p>
      </dgm:t>
    </dgm:pt>
    <dgm:pt modelId="{061D782B-B6CB-4BDC-8BA7-D01B18BCB1CF}" type="sibTrans" cxnId="{BBD37930-2363-42F6-A054-B016850BC2F7}">
      <dgm:prSet/>
      <dgm:spPr/>
      <dgm:t>
        <a:bodyPr/>
        <a:lstStyle/>
        <a:p>
          <a:endParaRPr lang="en-GB" dirty="0"/>
        </a:p>
      </dgm:t>
    </dgm:pt>
    <dgm:pt modelId="{9F69F6CC-D494-4BEF-A5A2-1D7D0B70D838}">
      <dgm:prSet phldrT="[Text]"/>
      <dgm:spPr/>
      <dgm:t>
        <a:bodyPr/>
        <a:lstStyle/>
        <a:p>
          <a:r>
            <a:rPr lang="en-GB" dirty="0" smtClean="0"/>
            <a:t>Fixed number of times</a:t>
          </a:r>
          <a:endParaRPr lang="en-GB" dirty="0"/>
        </a:p>
      </dgm:t>
    </dgm:pt>
    <dgm:pt modelId="{68B207D6-674F-4C57-9B91-7EABFBA85296}" type="parTrans" cxnId="{F7A09ECC-1181-4350-9CAD-64BCF783E026}">
      <dgm:prSet/>
      <dgm:spPr/>
      <dgm:t>
        <a:bodyPr/>
        <a:lstStyle/>
        <a:p>
          <a:endParaRPr lang="en-GB"/>
        </a:p>
      </dgm:t>
    </dgm:pt>
    <dgm:pt modelId="{0B2288E0-5993-4B8A-A7F3-D5A30641151B}" type="sibTrans" cxnId="{F7A09ECC-1181-4350-9CAD-64BCF783E026}">
      <dgm:prSet/>
      <dgm:spPr/>
      <dgm:t>
        <a:bodyPr/>
        <a:lstStyle/>
        <a:p>
          <a:endParaRPr lang="en-GB"/>
        </a:p>
      </dgm:t>
    </dgm:pt>
    <dgm:pt modelId="{CBFAA99C-4D70-4DB7-8502-24032FC8A559}">
      <dgm:prSet phldrT="[Text]"/>
      <dgm:spPr/>
      <dgm:t>
        <a:bodyPr/>
        <a:lstStyle/>
        <a:p>
          <a:r>
            <a:rPr lang="en-GB" dirty="0" smtClean="0"/>
            <a:t>Unspecified number of  times</a:t>
          </a:r>
          <a:endParaRPr lang="en-GB" dirty="0"/>
        </a:p>
      </dgm:t>
    </dgm:pt>
    <dgm:pt modelId="{78E4DED6-50D0-4E88-99E4-0FDEF5AEC546}" type="parTrans" cxnId="{0221EADA-35E6-4F38-9249-0329CE13964E}">
      <dgm:prSet/>
      <dgm:spPr/>
      <dgm:t>
        <a:bodyPr/>
        <a:lstStyle/>
        <a:p>
          <a:endParaRPr lang="en-GB"/>
        </a:p>
      </dgm:t>
    </dgm:pt>
    <dgm:pt modelId="{7A557B21-4CBD-4006-B7F7-F9A9C959DF6F}" type="sibTrans" cxnId="{0221EADA-35E6-4F38-9249-0329CE13964E}">
      <dgm:prSet/>
      <dgm:spPr/>
      <dgm:t>
        <a:bodyPr/>
        <a:lstStyle/>
        <a:p>
          <a:endParaRPr lang="en-GB"/>
        </a:p>
      </dgm:t>
    </dgm:pt>
    <dgm:pt modelId="{E42921E0-480C-45CA-81DD-BD1CD6D53DF5}">
      <dgm:prSet/>
      <dgm:spPr>
        <a:solidFill>
          <a:srgbClr val="FF0000"/>
        </a:solidFill>
      </dgm:spPr>
      <dgm:t>
        <a:bodyPr/>
        <a:lstStyle/>
        <a:p>
          <a:r>
            <a:rPr lang="en-GB" dirty="0" smtClean="0"/>
            <a:t>FOR loop</a:t>
          </a:r>
          <a:endParaRPr lang="en-GB" dirty="0"/>
        </a:p>
      </dgm:t>
    </dgm:pt>
    <dgm:pt modelId="{8E3E541D-2845-4994-AD60-317C6ECA0ACB}" type="parTrans" cxnId="{592B1BFF-F5C0-4C2D-AA41-0883A73F0F53}">
      <dgm:prSet/>
      <dgm:spPr>
        <a:ln>
          <a:solidFill>
            <a:schemeClr val="tx1">
              <a:lumMod val="60000"/>
              <a:lumOff val="40000"/>
            </a:schemeClr>
          </a:solidFill>
        </a:ln>
      </dgm:spPr>
      <dgm:t>
        <a:bodyPr/>
        <a:lstStyle/>
        <a:p>
          <a:endParaRPr lang="en-GB"/>
        </a:p>
      </dgm:t>
    </dgm:pt>
    <dgm:pt modelId="{4E6F99AA-E9E3-4EF5-A652-8CD2F948973D}" type="sibTrans" cxnId="{592B1BFF-F5C0-4C2D-AA41-0883A73F0F53}">
      <dgm:prSet/>
      <dgm:spPr/>
      <dgm:t>
        <a:bodyPr/>
        <a:lstStyle/>
        <a:p>
          <a:endParaRPr lang="en-GB"/>
        </a:p>
      </dgm:t>
    </dgm:pt>
    <dgm:pt modelId="{8DC771BD-0D6A-4A92-8E8F-7A5E0ECAA4FE}">
      <dgm:prSet/>
      <dgm:spPr>
        <a:solidFill>
          <a:srgbClr val="00B050"/>
        </a:solidFill>
      </dgm:spPr>
      <dgm:t>
        <a:bodyPr/>
        <a:lstStyle/>
        <a:p>
          <a:r>
            <a:rPr lang="en-GB" dirty="0" smtClean="0"/>
            <a:t>WHILE loop</a:t>
          </a:r>
          <a:endParaRPr lang="en-GB" dirty="0"/>
        </a:p>
      </dgm:t>
    </dgm:pt>
    <dgm:pt modelId="{598C7EF3-502D-4E47-97BB-E616FEF6D0AB}" type="parTrans" cxnId="{704A393F-C14E-4ECB-B0E8-EF475A13E30E}">
      <dgm:prSet/>
      <dgm:spPr>
        <a:ln>
          <a:solidFill>
            <a:schemeClr val="tx1">
              <a:lumMod val="60000"/>
              <a:lumOff val="40000"/>
            </a:schemeClr>
          </a:solidFill>
        </a:ln>
      </dgm:spPr>
      <dgm:t>
        <a:bodyPr/>
        <a:lstStyle/>
        <a:p>
          <a:endParaRPr lang="en-GB"/>
        </a:p>
      </dgm:t>
    </dgm:pt>
    <dgm:pt modelId="{816F84B1-37B1-4691-85E5-B27875170292}" type="sibTrans" cxnId="{704A393F-C14E-4ECB-B0E8-EF475A13E30E}">
      <dgm:prSet/>
      <dgm:spPr/>
      <dgm:t>
        <a:bodyPr/>
        <a:lstStyle/>
        <a:p>
          <a:endParaRPr lang="en-GB"/>
        </a:p>
      </dgm:t>
    </dgm:pt>
    <dgm:pt modelId="{7A704F39-E710-44E6-95DA-B6212E2D579B}" type="pres">
      <dgm:prSet presAssocID="{1DF2C373-309E-4C1B-B189-C757EBFEB13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F3DCC6F-F841-4B09-A724-937E9D9C52B6}" type="pres">
      <dgm:prSet presAssocID="{1DF2C373-309E-4C1B-B189-C757EBFEB13D}" presName="hierFlow" presStyleCnt="0"/>
      <dgm:spPr/>
    </dgm:pt>
    <dgm:pt modelId="{391409A9-35FF-40BE-B9F0-9C2AFA169C98}" type="pres">
      <dgm:prSet presAssocID="{1DF2C373-309E-4C1B-B189-C757EBFEB13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7DFD461-8B9E-4B21-95BE-330CFFA1458E}" type="pres">
      <dgm:prSet presAssocID="{77D73C2D-29C9-4CC8-B5D4-7473EC330FA2}" presName="Name14" presStyleCnt="0"/>
      <dgm:spPr/>
    </dgm:pt>
    <dgm:pt modelId="{8D80E6E2-8B5C-428D-969A-245466599306}" type="pres">
      <dgm:prSet presAssocID="{77D73C2D-29C9-4CC8-B5D4-7473EC330FA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CB9B813-6880-4C6C-87DC-4528FC4B7734}" type="pres">
      <dgm:prSet presAssocID="{77D73C2D-29C9-4CC8-B5D4-7473EC330FA2}" presName="hierChild2" presStyleCnt="0"/>
      <dgm:spPr/>
    </dgm:pt>
    <dgm:pt modelId="{5786023C-B07B-4516-9B70-C6929D88F4E9}" type="pres">
      <dgm:prSet presAssocID="{68B207D6-674F-4C57-9B91-7EABFBA85296}" presName="Name19" presStyleLbl="parChTrans1D2" presStyleIdx="0" presStyleCnt="2"/>
      <dgm:spPr/>
      <dgm:t>
        <a:bodyPr/>
        <a:lstStyle/>
        <a:p>
          <a:endParaRPr lang="en-GB"/>
        </a:p>
      </dgm:t>
    </dgm:pt>
    <dgm:pt modelId="{9BACB8A6-CCDE-475C-96A1-C242F2F5140F}" type="pres">
      <dgm:prSet presAssocID="{9F69F6CC-D494-4BEF-A5A2-1D7D0B70D838}" presName="Name21" presStyleCnt="0"/>
      <dgm:spPr/>
    </dgm:pt>
    <dgm:pt modelId="{14018AD7-AD7A-41B9-9116-9D31B5AD1D7D}" type="pres">
      <dgm:prSet presAssocID="{9F69F6CC-D494-4BEF-A5A2-1D7D0B70D838}" presName="level2Shape" presStyleLbl="node2" presStyleIdx="0" presStyleCnt="2"/>
      <dgm:spPr/>
      <dgm:t>
        <a:bodyPr/>
        <a:lstStyle/>
        <a:p>
          <a:endParaRPr lang="en-GB"/>
        </a:p>
      </dgm:t>
    </dgm:pt>
    <dgm:pt modelId="{A9BB1D40-FBA4-4909-AB77-0FCFAE2C3651}" type="pres">
      <dgm:prSet presAssocID="{9F69F6CC-D494-4BEF-A5A2-1D7D0B70D838}" presName="hierChild3" presStyleCnt="0"/>
      <dgm:spPr/>
    </dgm:pt>
    <dgm:pt modelId="{B0193E10-7D8E-48EB-BE4A-37DD80D27C9A}" type="pres">
      <dgm:prSet presAssocID="{8E3E541D-2845-4994-AD60-317C6ECA0ACB}" presName="Name19" presStyleLbl="parChTrans1D3" presStyleIdx="0" presStyleCnt="2"/>
      <dgm:spPr/>
      <dgm:t>
        <a:bodyPr/>
        <a:lstStyle/>
        <a:p>
          <a:endParaRPr lang="en-GB"/>
        </a:p>
      </dgm:t>
    </dgm:pt>
    <dgm:pt modelId="{C6B5609B-EEC0-456F-8B48-DB85FA4D0C92}" type="pres">
      <dgm:prSet presAssocID="{E42921E0-480C-45CA-81DD-BD1CD6D53DF5}" presName="Name21" presStyleCnt="0"/>
      <dgm:spPr/>
    </dgm:pt>
    <dgm:pt modelId="{D5F926C8-89BB-49D9-8F99-184C9CD52C26}" type="pres">
      <dgm:prSet presAssocID="{E42921E0-480C-45CA-81DD-BD1CD6D53DF5}" presName="level2Shape" presStyleLbl="node3" presStyleIdx="0" presStyleCnt="2"/>
      <dgm:spPr/>
      <dgm:t>
        <a:bodyPr/>
        <a:lstStyle/>
        <a:p>
          <a:endParaRPr lang="en-GB"/>
        </a:p>
      </dgm:t>
    </dgm:pt>
    <dgm:pt modelId="{5D90C7EC-6468-4941-9EE3-23346665259B}" type="pres">
      <dgm:prSet presAssocID="{E42921E0-480C-45CA-81DD-BD1CD6D53DF5}" presName="hierChild3" presStyleCnt="0"/>
      <dgm:spPr/>
    </dgm:pt>
    <dgm:pt modelId="{C198ABC9-7976-4DD6-9B6C-237742F9AA9B}" type="pres">
      <dgm:prSet presAssocID="{78E4DED6-50D0-4E88-99E4-0FDEF5AEC546}" presName="Name19" presStyleLbl="parChTrans1D2" presStyleIdx="1" presStyleCnt="2"/>
      <dgm:spPr/>
      <dgm:t>
        <a:bodyPr/>
        <a:lstStyle/>
        <a:p>
          <a:endParaRPr lang="en-GB"/>
        </a:p>
      </dgm:t>
    </dgm:pt>
    <dgm:pt modelId="{85A86208-9416-49F7-9001-6BFB8FB3A271}" type="pres">
      <dgm:prSet presAssocID="{CBFAA99C-4D70-4DB7-8502-24032FC8A559}" presName="Name21" presStyleCnt="0"/>
      <dgm:spPr/>
    </dgm:pt>
    <dgm:pt modelId="{7B102CAE-47E7-4318-86A7-5F921F99955D}" type="pres">
      <dgm:prSet presAssocID="{CBFAA99C-4D70-4DB7-8502-24032FC8A559}" presName="level2Shape" presStyleLbl="node2" presStyleIdx="1" presStyleCnt="2"/>
      <dgm:spPr/>
      <dgm:t>
        <a:bodyPr/>
        <a:lstStyle/>
        <a:p>
          <a:endParaRPr lang="en-GB"/>
        </a:p>
      </dgm:t>
    </dgm:pt>
    <dgm:pt modelId="{EE503074-8E5B-4990-9885-ECC5F7D01A0D}" type="pres">
      <dgm:prSet presAssocID="{CBFAA99C-4D70-4DB7-8502-24032FC8A559}" presName="hierChild3" presStyleCnt="0"/>
      <dgm:spPr/>
    </dgm:pt>
    <dgm:pt modelId="{0273463C-D2A8-4FA0-84E6-D995982A82D2}" type="pres">
      <dgm:prSet presAssocID="{598C7EF3-502D-4E47-97BB-E616FEF6D0AB}" presName="Name19" presStyleLbl="parChTrans1D3" presStyleIdx="1" presStyleCnt="2"/>
      <dgm:spPr/>
      <dgm:t>
        <a:bodyPr/>
        <a:lstStyle/>
        <a:p>
          <a:endParaRPr lang="en-GB"/>
        </a:p>
      </dgm:t>
    </dgm:pt>
    <dgm:pt modelId="{3EA90274-4B73-4ED7-BBE4-826EA70424B2}" type="pres">
      <dgm:prSet presAssocID="{8DC771BD-0D6A-4A92-8E8F-7A5E0ECAA4FE}" presName="Name21" presStyleCnt="0"/>
      <dgm:spPr/>
    </dgm:pt>
    <dgm:pt modelId="{C706BFBD-0A40-4271-A1AC-9FBB603C15A3}" type="pres">
      <dgm:prSet presAssocID="{8DC771BD-0D6A-4A92-8E8F-7A5E0ECAA4FE}" presName="level2Shape" presStyleLbl="node3" presStyleIdx="1" presStyleCnt="2"/>
      <dgm:spPr/>
      <dgm:t>
        <a:bodyPr/>
        <a:lstStyle/>
        <a:p>
          <a:endParaRPr lang="en-GB"/>
        </a:p>
      </dgm:t>
    </dgm:pt>
    <dgm:pt modelId="{AE3CD128-894F-4C53-BA16-3D27C3B190A0}" type="pres">
      <dgm:prSet presAssocID="{8DC771BD-0D6A-4A92-8E8F-7A5E0ECAA4FE}" presName="hierChild3" presStyleCnt="0"/>
      <dgm:spPr/>
    </dgm:pt>
    <dgm:pt modelId="{B7E2F610-03FF-440F-8D40-1EC5EE4872B1}" type="pres">
      <dgm:prSet presAssocID="{1DF2C373-309E-4C1B-B189-C757EBFEB13D}" presName="bgShapesFlow" presStyleCnt="0"/>
      <dgm:spPr/>
    </dgm:pt>
  </dgm:ptLst>
  <dgm:cxnLst>
    <dgm:cxn modelId="{708E4EFD-675E-4E90-A264-18341FAB0E83}" type="presOf" srcId="{8E3E541D-2845-4994-AD60-317C6ECA0ACB}" destId="{B0193E10-7D8E-48EB-BE4A-37DD80D27C9A}" srcOrd="0" destOrd="0" presId="urn:microsoft.com/office/officeart/2005/8/layout/hierarchy6"/>
    <dgm:cxn modelId="{704A393F-C14E-4ECB-B0E8-EF475A13E30E}" srcId="{CBFAA99C-4D70-4DB7-8502-24032FC8A559}" destId="{8DC771BD-0D6A-4A92-8E8F-7A5E0ECAA4FE}" srcOrd="0" destOrd="0" parTransId="{598C7EF3-502D-4E47-97BB-E616FEF6D0AB}" sibTransId="{816F84B1-37B1-4691-85E5-B27875170292}"/>
    <dgm:cxn modelId="{F7A09ECC-1181-4350-9CAD-64BCF783E026}" srcId="{77D73C2D-29C9-4CC8-B5D4-7473EC330FA2}" destId="{9F69F6CC-D494-4BEF-A5A2-1D7D0B70D838}" srcOrd="0" destOrd="0" parTransId="{68B207D6-674F-4C57-9B91-7EABFBA85296}" sibTransId="{0B2288E0-5993-4B8A-A7F3-D5A30641151B}"/>
    <dgm:cxn modelId="{309CC93D-65F6-4215-AC53-C15CFEFF32A5}" type="presOf" srcId="{8DC771BD-0D6A-4A92-8E8F-7A5E0ECAA4FE}" destId="{C706BFBD-0A40-4271-A1AC-9FBB603C15A3}" srcOrd="0" destOrd="0" presId="urn:microsoft.com/office/officeart/2005/8/layout/hierarchy6"/>
    <dgm:cxn modelId="{0221EADA-35E6-4F38-9249-0329CE13964E}" srcId="{77D73C2D-29C9-4CC8-B5D4-7473EC330FA2}" destId="{CBFAA99C-4D70-4DB7-8502-24032FC8A559}" srcOrd="1" destOrd="0" parTransId="{78E4DED6-50D0-4E88-99E4-0FDEF5AEC546}" sibTransId="{7A557B21-4CBD-4006-B7F7-F9A9C959DF6F}"/>
    <dgm:cxn modelId="{A4ABB8A1-91EA-4DE9-9FAA-D5D4E324B26C}" type="presOf" srcId="{1DF2C373-309E-4C1B-B189-C757EBFEB13D}" destId="{7A704F39-E710-44E6-95DA-B6212E2D579B}" srcOrd="0" destOrd="0" presId="urn:microsoft.com/office/officeart/2005/8/layout/hierarchy6"/>
    <dgm:cxn modelId="{CD98AFBA-F6DF-4E5D-9B1D-B1AC8FF14082}" type="presOf" srcId="{E42921E0-480C-45CA-81DD-BD1CD6D53DF5}" destId="{D5F926C8-89BB-49D9-8F99-184C9CD52C26}" srcOrd="0" destOrd="0" presId="urn:microsoft.com/office/officeart/2005/8/layout/hierarchy6"/>
    <dgm:cxn modelId="{63840FD3-9694-4F48-8954-BF1469AA3D0F}" type="presOf" srcId="{9F69F6CC-D494-4BEF-A5A2-1D7D0B70D838}" destId="{14018AD7-AD7A-41B9-9116-9D31B5AD1D7D}" srcOrd="0" destOrd="0" presId="urn:microsoft.com/office/officeart/2005/8/layout/hierarchy6"/>
    <dgm:cxn modelId="{17E52E2B-1E8E-47D9-AAD1-3E6511DEF57F}" type="presOf" srcId="{78E4DED6-50D0-4E88-99E4-0FDEF5AEC546}" destId="{C198ABC9-7976-4DD6-9B6C-237742F9AA9B}" srcOrd="0" destOrd="0" presId="urn:microsoft.com/office/officeart/2005/8/layout/hierarchy6"/>
    <dgm:cxn modelId="{BBD37930-2363-42F6-A054-B016850BC2F7}" srcId="{1DF2C373-309E-4C1B-B189-C757EBFEB13D}" destId="{77D73C2D-29C9-4CC8-B5D4-7473EC330FA2}" srcOrd="0" destOrd="0" parTransId="{5143D3D4-3F3D-41AD-95A5-D790CCD71A93}" sibTransId="{061D782B-B6CB-4BDC-8BA7-D01B18BCB1CF}"/>
    <dgm:cxn modelId="{4776B698-0A6A-4F11-9FFF-0110D17803DF}" type="presOf" srcId="{68B207D6-674F-4C57-9B91-7EABFBA85296}" destId="{5786023C-B07B-4516-9B70-C6929D88F4E9}" srcOrd="0" destOrd="0" presId="urn:microsoft.com/office/officeart/2005/8/layout/hierarchy6"/>
    <dgm:cxn modelId="{592B1BFF-F5C0-4C2D-AA41-0883A73F0F53}" srcId="{9F69F6CC-D494-4BEF-A5A2-1D7D0B70D838}" destId="{E42921E0-480C-45CA-81DD-BD1CD6D53DF5}" srcOrd="0" destOrd="0" parTransId="{8E3E541D-2845-4994-AD60-317C6ECA0ACB}" sibTransId="{4E6F99AA-E9E3-4EF5-A652-8CD2F948973D}"/>
    <dgm:cxn modelId="{FCEDB6FA-0CA9-4C0C-85E2-2D22CE8C8F69}" type="presOf" srcId="{CBFAA99C-4D70-4DB7-8502-24032FC8A559}" destId="{7B102CAE-47E7-4318-86A7-5F921F99955D}" srcOrd="0" destOrd="0" presId="urn:microsoft.com/office/officeart/2005/8/layout/hierarchy6"/>
    <dgm:cxn modelId="{32587A62-E5D9-459E-9191-C2EC3DCBCAB4}" type="presOf" srcId="{77D73C2D-29C9-4CC8-B5D4-7473EC330FA2}" destId="{8D80E6E2-8B5C-428D-969A-245466599306}" srcOrd="0" destOrd="0" presId="urn:microsoft.com/office/officeart/2005/8/layout/hierarchy6"/>
    <dgm:cxn modelId="{4BE76B25-2C84-4422-8F94-10498172304D}" type="presOf" srcId="{598C7EF3-502D-4E47-97BB-E616FEF6D0AB}" destId="{0273463C-D2A8-4FA0-84E6-D995982A82D2}" srcOrd="0" destOrd="0" presId="urn:microsoft.com/office/officeart/2005/8/layout/hierarchy6"/>
    <dgm:cxn modelId="{30193E3A-587E-42E2-AC22-93A53E21804B}" type="presParOf" srcId="{7A704F39-E710-44E6-95DA-B6212E2D579B}" destId="{EF3DCC6F-F841-4B09-A724-937E9D9C52B6}" srcOrd="0" destOrd="0" presId="urn:microsoft.com/office/officeart/2005/8/layout/hierarchy6"/>
    <dgm:cxn modelId="{82BBA2F8-822D-42CC-9786-3FCC2112818F}" type="presParOf" srcId="{EF3DCC6F-F841-4B09-A724-937E9D9C52B6}" destId="{391409A9-35FF-40BE-B9F0-9C2AFA169C98}" srcOrd="0" destOrd="0" presId="urn:microsoft.com/office/officeart/2005/8/layout/hierarchy6"/>
    <dgm:cxn modelId="{F2FC9683-CA49-4AC6-849A-9EBE4F7D1A21}" type="presParOf" srcId="{391409A9-35FF-40BE-B9F0-9C2AFA169C98}" destId="{67DFD461-8B9E-4B21-95BE-330CFFA1458E}" srcOrd="0" destOrd="0" presId="urn:microsoft.com/office/officeart/2005/8/layout/hierarchy6"/>
    <dgm:cxn modelId="{BD3C07C1-05B2-4164-8705-D5D1606A6CB0}" type="presParOf" srcId="{67DFD461-8B9E-4B21-95BE-330CFFA1458E}" destId="{8D80E6E2-8B5C-428D-969A-245466599306}" srcOrd="0" destOrd="0" presId="urn:microsoft.com/office/officeart/2005/8/layout/hierarchy6"/>
    <dgm:cxn modelId="{42BFC6A7-F0B8-4A62-B9DF-6641BF63A891}" type="presParOf" srcId="{67DFD461-8B9E-4B21-95BE-330CFFA1458E}" destId="{5CB9B813-6880-4C6C-87DC-4528FC4B7734}" srcOrd="1" destOrd="0" presId="urn:microsoft.com/office/officeart/2005/8/layout/hierarchy6"/>
    <dgm:cxn modelId="{178A985C-5E09-4A3E-8113-DCB1BFD54283}" type="presParOf" srcId="{5CB9B813-6880-4C6C-87DC-4528FC4B7734}" destId="{5786023C-B07B-4516-9B70-C6929D88F4E9}" srcOrd="0" destOrd="0" presId="urn:microsoft.com/office/officeart/2005/8/layout/hierarchy6"/>
    <dgm:cxn modelId="{8E708899-04B6-4E4E-BAFE-7F333B062E30}" type="presParOf" srcId="{5CB9B813-6880-4C6C-87DC-4528FC4B7734}" destId="{9BACB8A6-CCDE-475C-96A1-C242F2F5140F}" srcOrd="1" destOrd="0" presId="urn:microsoft.com/office/officeart/2005/8/layout/hierarchy6"/>
    <dgm:cxn modelId="{B5A6FE09-F9B2-46D0-8B5C-D2A4C7A4CF0B}" type="presParOf" srcId="{9BACB8A6-CCDE-475C-96A1-C242F2F5140F}" destId="{14018AD7-AD7A-41B9-9116-9D31B5AD1D7D}" srcOrd="0" destOrd="0" presId="urn:microsoft.com/office/officeart/2005/8/layout/hierarchy6"/>
    <dgm:cxn modelId="{1407E7B0-BF61-4205-852D-A4B90150D177}" type="presParOf" srcId="{9BACB8A6-CCDE-475C-96A1-C242F2F5140F}" destId="{A9BB1D40-FBA4-4909-AB77-0FCFAE2C3651}" srcOrd="1" destOrd="0" presId="urn:microsoft.com/office/officeart/2005/8/layout/hierarchy6"/>
    <dgm:cxn modelId="{40D911AC-4765-4859-9D50-F7E1945567D0}" type="presParOf" srcId="{A9BB1D40-FBA4-4909-AB77-0FCFAE2C3651}" destId="{B0193E10-7D8E-48EB-BE4A-37DD80D27C9A}" srcOrd="0" destOrd="0" presId="urn:microsoft.com/office/officeart/2005/8/layout/hierarchy6"/>
    <dgm:cxn modelId="{93A58C99-E127-4896-8520-9CB61BD43591}" type="presParOf" srcId="{A9BB1D40-FBA4-4909-AB77-0FCFAE2C3651}" destId="{C6B5609B-EEC0-456F-8B48-DB85FA4D0C92}" srcOrd="1" destOrd="0" presId="urn:microsoft.com/office/officeart/2005/8/layout/hierarchy6"/>
    <dgm:cxn modelId="{8A46F27D-F1AD-4B05-83A0-72AC53C7E06D}" type="presParOf" srcId="{C6B5609B-EEC0-456F-8B48-DB85FA4D0C92}" destId="{D5F926C8-89BB-49D9-8F99-184C9CD52C26}" srcOrd="0" destOrd="0" presId="urn:microsoft.com/office/officeart/2005/8/layout/hierarchy6"/>
    <dgm:cxn modelId="{21905B58-9D95-4CB2-8A9C-B94D367906DA}" type="presParOf" srcId="{C6B5609B-EEC0-456F-8B48-DB85FA4D0C92}" destId="{5D90C7EC-6468-4941-9EE3-23346665259B}" srcOrd="1" destOrd="0" presId="urn:microsoft.com/office/officeart/2005/8/layout/hierarchy6"/>
    <dgm:cxn modelId="{1945C30B-EA49-4E15-BC0C-3651B0306DCA}" type="presParOf" srcId="{5CB9B813-6880-4C6C-87DC-4528FC4B7734}" destId="{C198ABC9-7976-4DD6-9B6C-237742F9AA9B}" srcOrd="2" destOrd="0" presId="urn:microsoft.com/office/officeart/2005/8/layout/hierarchy6"/>
    <dgm:cxn modelId="{160C5C28-C40A-4444-97ED-4C120C0053C8}" type="presParOf" srcId="{5CB9B813-6880-4C6C-87DC-4528FC4B7734}" destId="{85A86208-9416-49F7-9001-6BFB8FB3A271}" srcOrd="3" destOrd="0" presId="urn:microsoft.com/office/officeart/2005/8/layout/hierarchy6"/>
    <dgm:cxn modelId="{96146EA6-0288-45E4-94DE-50CA6C9AC147}" type="presParOf" srcId="{85A86208-9416-49F7-9001-6BFB8FB3A271}" destId="{7B102CAE-47E7-4318-86A7-5F921F99955D}" srcOrd="0" destOrd="0" presId="urn:microsoft.com/office/officeart/2005/8/layout/hierarchy6"/>
    <dgm:cxn modelId="{ECC1C2D4-8AB4-43B5-8EC9-0A33D9C57935}" type="presParOf" srcId="{85A86208-9416-49F7-9001-6BFB8FB3A271}" destId="{EE503074-8E5B-4990-9885-ECC5F7D01A0D}" srcOrd="1" destOrd="0" presId="urn:microsoft.com/office/officeart/2005/8/layout/hierarchy6"/>
    <dgm:cxn modelId="{99C22422-315B-43E9-8DB2-DF441CB726F0}" type="presParOf" srcId="{EE503074-8E5B-4990-9885-ECC5F7D01A0D}" destId="{0273463C-D2A8-4FA0-84E6-D995982A82D2}" srcOrd="0" destOrd="0" presId="urn:microsoft.com/office/officeart/2005/8/layout/hierarchy6"/>
    <dgm:cxn modelId="{9CC836E4-938D-4334-82FA-586A9C071CEC}" type="presParOf" srcId="{EE503074-8E5B-4990-9885-ECC5F7D01A0D}" destId="{3EA90274-4B73-4ED7-BBE4-826EA70424B2}" srcOrd="1" destOrd="0" presId="urn:microsoft.com/office/officeart/2005/8/layout/hierarchy6"/>
    <dgm:cxn modelId="{A1C4EE74-427E-4C82-AB63-B8BA004EF440}" type="presParOf" srcId="{3EA90274-4B73-4ED7-BBE4-826EA70424B2}" destId="{C706BFBD-0A40-4271-A1AC-9FBB603C15A3}" srcOrd="0" destOrd="0" presId="urn:microsoft.com/office/officeart/2005/8/layout/hierarchy6"/>
    <dgm:cxn modelId="{73A05D69-8EDF-4C99-B483-2410B2FC559B}" type="presParOf" srcId="{3EA90274-4B73-4ED7-BBE4-826EA70424B2}" destId="{AE3CD128-894F-4C53-BA16-3D27C3B190A0}" srcOrd="1" destOrd="0" presId="urn:microsoft.com/office/officeart/2005/8/layout/hierarchy6"/>
    <dgm:cxn modelId="{067D3CBF-AB2E-4DEF-8344-C03C50868E5F}" type="presParOf" srcId="{7A704F39-E710-44E6-95DA-B6212E2D579B}" destId="{B7E2F610-03FF-440F-8D40-1EC5EE4872B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 smtClean="0"/>
            </a:lvl1pPr>
          </a:lstStyle>
          <a:p>
            <a:pPr>
              <a:defRPr/>
            </a:pPr>
            <a:fld id="{E75C14CD-C68A-4D4F-8148-465E3EAD88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9236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180189-1C12-4AD5-84A1-FC10BD412B5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538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3008E-9987-46BB-9B61-990AA325FD6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53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-679450" y="-558800"/>
            <a:ext cx="10668000" cy="8456613"/>
            <a:chOff x="-428" y="-352"/>
            <a:chExt cx="6720" cy="5327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1172" y="1104"/>
              <a:ext cx="1958" cy="1950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1760" y="314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2511" y="3003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2086" y="3414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2413" y="3285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3217" y="878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4124" y="1564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3836" y="1830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3356" y="1884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303" y="934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3671" y="2165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3365" y="2361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4116" y="2224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3691" y="2635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018" y="250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16" y="2326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923" y="3012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635" y="3278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155" y="3332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470" y="3613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164" y="3809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915" y="3672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90" y="4083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817" y="3954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1359" y="3498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2266" y="4184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1978" y="4450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2445" y="3554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2959" y="2863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3866" y="354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3578" y="3815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3098" y="3869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4045" y="2919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8" name="Oval 41"/>
            <p:cNvSpPr>
              <a:spLocks noChangeArrowheads="1"/>
            </p:cNvSpPr>
            <p:nvPr/>
          </p:nvSpPr>
          <p:spPr bwMode="auto">
            <a:xfrm>
              <a:off x="3413" y="4150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3107" y="434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3858" y="4209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4571" y="2062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478" y="2748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190" y="3014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4710" y="3068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657" y="2118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025" y="3349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4719" y="3545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470" y="3408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045" y="3819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372" y="369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-174" y="-6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-182" y="591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-280" y="873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963" y="-205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657" y="-9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1408" y="-146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983" y="265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1310" y="13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-420" y="1840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-241" y="1210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-428" y="2500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266" y="451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885" y="1403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405" y="1457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1352" y="507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720" y="1738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414" y="1934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740" y="2208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1863" y="-307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0" name="Oval 73"/>
            <p:cNvSpPr>
              <a:spLocks noChangeArrowheads="1"/>
            </p:cNvSpPr>
            <p:nvPr/>
          </p:nvSpPr>
          <p:spPr bwMode="auto">
            <a:xfrm>
              <a:off x="2770" y="37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1" name="Oval 74"/>
            <p:cNvSpPr>
              <a:spLocks noChangeArrowheads="1"/>
            </p:cNvSpPr>
            <p:nvPr/>
          </p:nvSpPr>
          <p:spPr bwMode="auto">
            <a:xfrm>
              <a:off x="2482" y="645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2" name="Oval 75"/>
            <p:cNvSpPr>
              <a:spLocks noChangeArrowheads="1"/>
            </p:cNvSpPr>
            <p:nvPr/>
          </p:nvSpPr>
          <p:spPr bwMode="auto">
            <a:xfrm>
              <a:off x="2002" y="699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3" name="Oval 76"/>
            <p:cNvSpPr>
              <a:spLocks noChangeArrowheads="1"/>
            </p:cNvSpPr>
            <p:nvPr/>
          </p:nvSpPr>
          <p:spPr bwMode="auto">
            <a:xfrm>
              <a:off x="2949" y="-251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4" name="Oval 77"/>
            <p:cNvSpPr>
              <a:spLocks noChangeArrowheads="1"/>
            </p:cNvSpPr>
            <p:nvPr/>
          </p:nvSpPr>
          <p:spPr bwMode="auto">
            <a:xfrm>
              <a:off x="2011" y="117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5" name="Oval 78"/>
            <p:cNvSpPr>
              <a:spLocks noChangeArrowheads="1"/>
            </p:cNvSpPr>
            <p:nvPr/>
          </p:nvSpPr>
          <p:spPr bwMode="auto">
            <a:xfrm>
              <a:off x="2762" y="1039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6" name="Oval 79"/>
            <p:cNvSpPr>
              <a:spLocks noChangeArrowheads="1"/>
            </p:cNvSpPr>
            <p:nvPr/>
          </p:nvSpPr>
          <p:spPr bwMode="auto">
            <a:xfrm>
              <a:off x="4818" y="153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7" name="Oval 80"/>
            <p:cNvSpPr>
              <a:spLocks noChangeArrowheads="1"/>
            </p:cNvSpPr>
            <p:nvPr/>
          </p:nvSpPr>
          <p:spPr bwMode="auto">
            <a:xfrm>
              <a:off x="5725" y="83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8" name="Oval 81"/>
            <p:cNvSpPr>
              <a:spLocks noChangeArrowheads="1"/>
            </p:cNvSpPr>
            <p:nvPr/>
          </p:nvSpPr>
          <p:spPr bwMode="auto">
            <a:xfrm>
              <a:off x="5437" y="1105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9" name="Oval 82"/>
            <p:cNvSpPr>
              <a:spLocks noChangeArrowheads="1"/>
            </p:cNvSpPr>
            <p:nvPr/>
          </p:nvSpPr>
          <p:spPr bwMode="auto">
            <a:xfrm>
              <a:off x="4957" y="1159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0" name="Oval 83"/>
            <p:cNvSpPr>
              <a:spLocks noChangeArrowheads="1"/>
            </p:cNvSpPr>
            <p:nvPr/>
          </p:nvSpPr>
          <p:spPr bwMode="auto">
            <a:xfrm>
              <a:off x="5272" y="1440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1" name="Oval 84"/>
            <p:cNvSpPr>
              <a:spLocks noChangeArrowheads="1"/>
            </p:cNvSpPr>
            <p:nvPr/>
          </p:nvSpPr>
          <p:spPr bwMode="auto">
            <a:xfrm>
              <a:off x="4966" y="163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2" name="Oval 85"/>
            <p:cNvSpPr>
              <a:spLocks noChangeArrowheads="1"/>
            </p:cNvSpPr>
            <p:nvPr/>
          </p:nvSpPr>
          <p:spPr bwMode="auto">
            <a:xfrm>
              <a:off x="5717" y="1499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3" name="Oval 86"/>
            <p:cNvSpPr>
              <a:spLocks noChangeArrowheads="1"/>
            </p:cNvSpPr>
            <p:nvPr/>
          </p:nvSpPr>
          <p:spPr bwMode="auto">
            <a:xfrm>
              <a:off x="5292" y="1910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4" name="Oval 87"/>
            <p:cNvSpPr>
              <a:spLocks noChangeArrowheads="1"/>
            </p:cNvSpPr>
            <p:nvPr/>
          </p:nvSpPr>
          <p:spPr bwMode="auto">
            <a:xfrm>
              <a:off x="5619" y="1781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5" name="Oval 88"/>
            <p:cNvSpPr>
              <a:spLocks noChangeArrowheads="1"/>
            </p:cNvSpPr>
            <p:nvPr/>
          </p:nvSpPr>
          <p:spPr bwMode="auto">
            <a:xfrm>
              <a:off x="4366" y="-352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6" name="Oval 89"/>
            <p:cNvSpPr>
              <a:spLocks noChangeArrowheads="1"/>
            </p:cNvSpPr>
            <p:nvPr/>
          </p:nvSpPr>
          <p:spPr bwMode="auto">
            <a:xfrm>
              <a:off x="4078" y="-86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7" name="Oval 90"/>
            <p:cNvSpPr>
              <a:spLocks noChangeArrowheads="1"/>
            </p:cNvSpPr>
            <p:nvPr/>
          </p:nvSpPr>
          <p:spPr bwMode="auto">
            <a:xfrm>
              <a:off x="3598" y="-32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8" name="Oval 91"/>
            <p:cNvSpPr>
              <a:spLocks noChangeArrowheads="1"/>
            </p:cNvSpPr>
            <p:nvPr/>
          </p:nvSpPr>
          <p:spPr bwMode="auto">
            <a:xfrm>
              <a:off x="3913" y="249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9" name="Oval 92"/>
            <p:cNvSpPr>
              <a:spLocks noChangeArrowheads="1"/>
            </p:cNvSpPr>
            <p:nvPr/>
          </p:nvSpPr>
          <p:spPr bwMode="auto">
            <a:xfrm>
              <a:off x="3607" y="445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0" name="Oval 93"/>
            <p:cNvSpPr>
              <a:spLocks noChangeArrowheads="1"/>
            </p:cNvSpPr>
            <p:nvPr/>
          </p:nvSpPr>
          <p:spPr bwMode="auto">
            <a:xfrm>
              <a:off x="4358" y="308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1" name="Oval 94"/>
            <p:cNvSpPr>
              <a:spLocks noChangeArrowheads="1"/>
            </p:cNvSpPr>
            <p:nvPr/>
          </p:nvSpPr>
          <p:spPr bwMode="auto">
            <a:xfrm>
              <a:off x="3933" y="719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2" name="Oval 95"/>
            <p:cNvSpPr>
              <a:spLocks noChangeArrowheads="1"/>
            </p:cNvSpPr>
            <p:nvPr/>
          </p:nvSpPr>
          <p:spPr bwMode="auto">
            <a:xfrm>
              <a:off x="4260" y="59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3" name="Oval 96"/>
            <p:cNvSpPr>
              <a:spLocks noChangeArrowheads="1"/>
            </p:cNvSpPr>
            <p:nvPr/>
          </p:nvSpPr>
          <p:spPr bwMode="auto">
            <a:xfrm>
              <a:off x="4305" y="4068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4" name="Oval 97"/>
            <p:cNvSpPr>
              <a:spLocks noChangeArrowheads="1"/>
            </p:cNvSpPr>
            <p:nvPr/>
          </p:nvSpPr>
          <p:spPr bwMode="auto">
            <a:xfrm>
              <a:off x="5391" y="4124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5" name="Oval 98"/>
            <p:cNvSpPr>
              <a:spLocks noChangeArrowheads="1"/>
            </p:cNvSpPr>
            <p:nvPr/>
          </p:nvSpPr>
          <p:spPr bwMode="auto">
            <a:xfrm>
              <a:off x="5322" y="-33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6" name="Oval 99"/>
            <p:cNvSpPr>
              <a:spLocks noChangeArrowheads="1"/>
            </p:cNvSpPr>
            <p:nvPr/>
          </p:nvSpPr>
          <p:spPr bwMode="auto">
            <a:xfrm>
              <a:off x="5648" y="-56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60550" y="1763713"/>
            <a:ext cx="3087688" cy="3092450"/>
          </a:xfrm>
        </p:spPr>
        <p:txBody>
          <a:bodyPr anchorCtr="1"/>
          <a:lstStyle>
            <a:lvl1pPr>
              <a:defRPr sz="32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1700" y="4581525"/>
            <a:ext cx="1403350" cy="1435100"/>
          </a:xfrm>
        </p:spPr>
        <p:txBody>
          <a:bodyPr anchor="ctr" anchorCtr="1"/>
          <a:lstStyle>
            <a:lvl1pPr marL="0" indent="0" algn="ctr">
              <a:buFontTx/>
              <a:buNone/>
              <a:defRPr sz="18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9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C65D9B-A390-47A6-91A1-5AE6C24892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204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B7467-4A21-44C3-BC21-6BC90CBC8F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0544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4738" y="274638"/>
            <a:ext cx="18986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54513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69083-2A45-49F6-A768-9663D9B8CE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062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29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7596188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A0FCC-5312-4125-B8E7-01110E6C7C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0288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29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3721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0700" y="1600200"/>
            <a:ext cx="372268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FAE98-0CA8-4697-9515-06D8AF7207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610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6A5E6-3AA4-4429-B56A-BE23C96516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986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4978D-2A9A-4D2A-A2AB-346F7B8536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01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21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0700" y="1600200"/>
            <a:ext cx="37226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FA3D8-017E-4524-977B-1DAE70E813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286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EB5E6-8616-4BD4-BE85-7FFE470337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525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4C09E-DD15-413B-BD44-3DBE5FA99B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10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96081-41D3-4CD4-AA63-2F4FEA58AF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151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3F23C-9323-45CE-BF68-A0C50A2B37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36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7636A-0F68-4664-8FB4-5329070513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840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val 7"/>
          <p:cNvSpPr>
            <a:spLocks noChangeArrowheads="1"/>
          </p:cNvSpPr>
          <p:nvPr userDrawn="1"/>
        </p:nvSpPr>
        <p:spPr bwMode="auto">
          <a:xfrm>
            <a:off x="8696325" y="4362450"/>
            <a:ext cx="900113" cy="900113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7" name="Oval 8"/>
          <p:cNvSpPr>
            <a:spLocks noChangeArrowheads="1"/>
          </p:cNvSpPr>
          <p:nvPr userDrawn="1"/>
        </p:nvSpPr>
        <p:spPr bwMode="auto">
          <a:xfrm>
            <a:off x="8239125" y="4784725"/>
            <a:ext cx="360363" cy="360363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8" name="Oval 9"/>
          <p:cNvSpPr>
            <a:spLocks noChangeArrowheads="1"/>
          </p:cNvSpPr>
          <p:nvPr userDrawn="1"/>
        </p:nvSpPr>
        <p:spPr bwMode="auto">
          <a:xfrm>
            <a:off x="8980488" y="3362325"/>
            <a:ext cx="900112" cy="900113"/>
          </a:xfrm>
          <a:prstGeom prst="ellipse">
            <a:avLst/>
          </a:prstGeom>
          <a:solidFill>
            <a:srgbClr val="E0489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9" name="Oval 10"/>
          <p:cNvSpPr>
            <a:spLocks noChangeArrowheads="1"/>
          </p:cNvSpPr>
          <p:nvPr userDrawn="1"/>
        </p:nvSpPr>
        <p:spPr bwMode="auto">
          <a:xfrm>
            <a:off x="7977188" y="5316538"/>
            <a:ext cx="539750" cy="539750"/>
          </a:xfrm>
          <a:prstGeom prst="ellipse">
            <a:avLst/>
          </a:prstGeom>
          <a:solidFill>
            <a:srgbClr val="7958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0" name="Oval 11"/>
          <p:cNvSpPr>
            <a:spLocks noChangeArrowheads="1"/>
          </p:cNvSpPr>
          <p:nvPr userDrawn="1"/>
        </p:nvSpPr>
        <p:spPr bwMode="auto">
          <a:xfrm>
            <a:off x="7491413" y="5627688"/>
            <a:ext cx="360362" cy="360362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1" name="Oval 12"/>
          <p:cNvSpPr>
            <a:spLocks noChangeArrowheads="1"/>
          </p:cNvSpPr>
          <p:nvPr userDrawn="1"/>
        </p:nvSpPr>
        <p:spPr bwMode="auto">
          <a:xfrm>
            <a:off x="8683625" y="5410200"/>
            <a:ext cx="360363" cy="360363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2" name="Oval 13"/>
          <p:cNvSpPr>
            <a:spLocks noChangeArrowheads="1"/>
          </p:cNvSpPr>
          <p:nvPr userDrawn="1"/>
        </p:nvSpPr>
        <p:spPr bwMode="auto">
          <a:xfrm>
            <a:off x="8008938" y="6062663"/>
            <a:ext cx="360362" cy="360362"/>
          </a:xfrm>
          <a:prstGeom prst="ellipse">
            <a:avLst/>
          </a:prstGeom>
          <a:solidFill>
            <a:srgbClr val="C0E7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3" name="Oval 14"/>
          <p:cNvSpPr>
            <a:spLocks noChangeArrowheads="1"/>
          </p:cNvSpPr>
          <p:nvPr userDrawn="1"/>
        </p:nvSpPr>
        <p:spPr bwMode="auto">
          <a:xfrm>
            <a:off x="8528050" y="5857875"/>
            <a:ext cx="360363" cy="360363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4" name="Oval 15"/>
          <p:cNvSpPr>
            <a:spLocks noChangeArrowheads="1"/>
          </p:cNvSpPr>
          <p:nvPr userDrawn="1"/>
        </p:nvSpPr>
        <p:spPr bwMode="auto">
          <a:xfrm>
            <a:off x="7648575" y="242888"/>
            <a:ext cx="1439863" cy="1439862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5" name="Oval 16"/>
          <p:cNvSpPr>
            <a:spLocks noChangeArrowheads="1"/>
          </p:cNvSpPr>
          <p:nvPr userDrawn="1"/>
        </p:nvSpPr>
        <p:spPr bwMode="auto">
          <a:xfrm>
            <a:off x="9088438" y="1331913"/>
            <a:ext cx="900112" cy="900112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6" name="Oval 17"/>
          <p:cNvSpPr>
            <a:spLocks noChangeArrowheads="1"/>
          </p:cNvSpPr>
          <p:nvPr userDrawn="1"/>
        </p:nvSpPr>
        <p:spPr bwMode="auto">
          <a:xfrm>
            <a:off x="8631238" y="1754188"/>
            <a:ext cx="360362" cy="360362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7" name="Oval 18"/>
          <p:cNvSpPr>
            <a:spLocks noChangeArrowheads="1"/>
          </p:cNvSpPr>
          <p:nvPr userDrawn="1"/>
        </p:nvSpPr>
        <p:spPr bwMode="auto">
          <a:xfrm>
            <a:off x="8369300" y="2286000"/>
            <a:ext cx="539750" cy="539750"/>
          </a:xfrm>
          <a:prstGeom prst="ellipse">
            <a:avLst/>
          </a:prstGeom>
          <a:solidFill>
            <a:srgbClr val="7958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8" name="Oval 19"/>
          <p:cNvSpPr>
            <a:spLocks noChangeArrowheads="1"/>
          </p:cNvSpPr>
          <p:nvPr userDrawn="1"/>
        </p:nvSpPr>
        <p:spPr bwMode="auto">
          <a:xfrm>
            <a:off x="9075738" y="2379663"/>
            <a:ext cx="360362" cy="360362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9" name="Oval 20"/>
          <p:cNvSpPr>
            <a:spLocks noChangeArrowheads="1"/>
          </p:cNvSpPr>
          <p:nvPr userDrawn="1"/>
        </p:nvSpPr>
        <p:spPr bwMode="auto">
          <a:xfrm>
            <a:off x="8401050" y="3032125"/>
            <a:ext cx="360363" cy="360363"/>
          </a:xfrm>
          <a:prstGeom prst="ellipse">
            <a:avLst/>
          </a:prstGeom>
          <a:solidFill>
            <a:srgbClr val="C0E7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0" name="Oval 21"/>
          <p:cNvSpPr>
            <a:spLocks noChangeArrowheads="1"/>
          </p:cNvSpPr>
          <p:nvPr userDrawn="1"/>
        </p:nvSpPr>
        <p:spPr bwMode="auto">
          <a:xfrm>
            <a:off x="8920163" y="2827338"/>
            <a:ext cx="360362" cy="360362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1" name="Oval 22"/>
          <p:cNvSpPr>
            <a:spLocks noChangeArrowheads="1"/>
          </p:cNvSpPr>
          <p:nvPr userDrawn="1"/>
        </p:nvSpPr>
        <p:spPr bwMode="auto">
          <a:xfrm>
            <a:off x="6834188" y="6457950"/>
            <a:ext cx="1439862" cy="1439863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2" name="Oval 23"/>
          <p:cNvSpPr>
            <a:spLocks noChangeArrowheads="1"/>
          </p:cNvSpPr>
          <p:nvPr userDrawn="1"/>
        </p:nvSpPr>
        <p:spPr bwMode="auto">
          <a:xfrm>
            <a:off x="8558213" y="6546850"/>
            <a:ext cx="900112" cy="900113"/>
          </a:xfrm>
          <a:prstGeom prst="ellipse">
            <a:avLst/>
          </a:prstGeom>
          <a:solidFill>
            <a:srgbClr val="E0489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3" name="Oval 24"/>
          <p:cNvSpPr>
            <a:spLocks noChangeArrowheads="1"/>
          </p:cNvSpPr>
          <p:nvPr userDrawn="1"/>
        </p:nvSpPr>
        <p:spPr bwMode="auto">
          <a:xfrm>
            <a:off x="8966200" y="-88900"/>
            <a:ext cx="360363" cy="360363"/>
          </a:xfrm>
          <a:prstGeom prst="ellipse">
            <a:avLst/>
          </a:prstGeom>
          <a:solidFill>
            <a:srgbClr val="C0E7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2294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4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59618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aseline="0" smtClean="0"/>
            </a:lvl1pPr>
          </a:lstStyle>
          <a:p>
            <a:pPr>
              <a:defRPr/>
            </a:pPr>
            <a:fld id="{25F52A2F-2CC8-4527-8906-34E9932ED6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.uk/url?sa=i&amp;rct=j&amp;q=&amp;esrc=s&amp;frm=1&amp;source=images&amp;cd=&amp;cad=rja&amp;uact=8&amp;ved=0CAcQjRw&amp;url=http://www.globaljaya.net/secondary/IT/y11itgs&amp;ei=9fOUVdvgOebg7QbOkqrgAg&amp;bvm=bv.96952980,d.ZGU&amp;psig=AFQjCNG3Qd8Qeh2vkMpsc8Slr5iARmEQVw&amp;ust=143591146022885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hyperlink" Target="http://www.google.co.uk/url?sa=i&amp;rct=j&amp;q=&amp;esrc=s&amp;frm=1&amp;source=images&amp;cd=&amp;cad=rja&amp;uact=8&amp;ved=0CAcQjRw&amp;url=http://www.clipartpanda.com/categories/loop-20clipart&amp;ei=QeOUVdTtMNKO7Qbgvq3wAg&amp;bvm=bv.96952980,d.ZGU&amp;psig=AFQjCNEkksjuvGuVTt86M4zpd2cx7mrmjw&amp;ust=1435907251011964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co.uk/url?sa=i&amp;rct=j&amp;q=&amp;esrc=s&amp;frm=1&amp;source=images&amp;cd=&amp;cad=rja&amp;uact=8&amp;ved=&amp;url=http://free-designer.net/archive/entry3397.html&amp;ei=v-SUVZ6ZKovd7QbUzYqAAg&amp;bvm=bv.96952980,d.ZGU&amp;psig=AFQjCNEIaE66l_wL4cxvGofS9_Ca2pJ5dQ&amp;ust=143590764803650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3250" y="1624013"/>
            <a:ext cx="3087688" cy="3092450"/>
          </a:xfrm>
        </p:spPr>
        <p:txBody>
          <a:bodyPr/>
          <a:lstStyle/>
          <a:p>
            <a:pPr eaLnBrk="1" hangingPunct="1"/>
            <a:r>
              <a:rPr lang="en-GB" altLang="en-US" sz="4400" b="1" dirty="0" smtClean="0">
                <a:solidFill>
                  <a:schemeClr val="bg1"/>
                </a:solidFill>
              </a:rPr>
              <a:t>Java for </a:t>
            </a:r>
            <a:r>
              <a:rPr lang="en-GB" altLang="en-US" sz="4400" b="1" dirty="0" smtClean="0">
                <a:solidFill>
                  <a:schemeClr val="bg1"/>
                </a:solidFill>
              </a:rPr>
              <a:t>Beginners</a:t>
            </a:r>
            <a:endParaRPr lang="en-GB" altLang="en-US" sz="4400" b="1" i="1" dirty="0" smtClean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chemeClr val="bg1"/>
                </a:solidFill>
              </a:rPr>
              <a:t>Chris Coetzee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288645" y="3186545"/>
            <a:ext cx="1403350" cy="1547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GB" altLang="en-US" b="1" dirty="0" smtClean="0">
                <a:solidFill>
                  <a:schemeClr val="bg1"/>
                </a:solidFill>
              </a:rPr>
              <a:t>University Greenwich</a:t>
            </a:r>
          </a:p>
          <a:p>
            <a:pPr eaLnBrk="1" hangingPunct="1"/>
            <a:r>
              <a:rPr lang="en-GB" altLang="en-US" b="1" i="1" dirty="0" smtClean="0">
                <a:solidFill>
                  <a:schemeClr val="bg1"/>
                </a:solidFill>
              </a:rPr>
              <a:t>Computing At School</a:t>
            </a:r>
          </a:p>
          <a:p>
            <a:pPr eaLnBrk="1" hangingPunct="1"/>
            <a:r>
              <a:rPr lang="en-GB" altLang="en-US" b="1" dirty="0" smtClean="0">
                <a:solidFill>
                  <a:schemeClr val="bg1"/>
                </a:solidFill>
              </a:rPr>
              <a:t>DASCO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pic>
        <p:nvPicPr>
          <p:cNvPr id="13314" name="Picture 2" descr="http://d2ro3qwxdn69cl.cloudfront.net/images/articles/JavaIcon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20" y="872547"/>
            <a:ext cx="1137124" cy="111713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42746" y="197686"/>
            <a:ext cx="1405720" cy="1547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GB" altLang="en-US" sz="2400" b="1" baseline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Typical example (</a:t>
            </a:r>
            <a:r>
              <a:rPr lang="en-GB" sz="3600" i="1" dirty="0" smtClean="0"/>
              <a:t>FOR loop</a:t>
            </a:r>
            <a:r>
              <a:rPr lang="en-GB" sz="3600" dirty="0" smtClean="0"/>
              <a:t>)</a:t>
            </a:r>
            <a:endParaRPr lang="en-GB" sz="3600" b="1" dirty="0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33" y="2479963"/>
            <a:ext cx="7596188" cy="3798599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for(int i = 0; i&lt;3; i++)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 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System.out.println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(“X”);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}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55135" y="4847851"/>
            <a:ext cx="2497540" cy="1733265"/>
          </a:xfrm>
          <a:prstGeom prst="rightArrow">
            <a:avLst/>
          </a:prstGeom>
          <a:solidFill>
            <a:srgbClr val="FFFF99"/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Output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130093" y="4847850"/>
            <a:ext cx="3521123" cy="186974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200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346363" y="1395846"/>
            <a:ext cx="2382982" cy="931718"/>
          </a:xfrm>
          <a:prstGeom prst="wedgeRectCallout">
            <a:avLst>
              <a:gd name="adj1" fmla="val 33237"/>
              <a:gd name="adj2" fmla="val 82574"/>
            </a:avLst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aseline="0" dirty="0" smtClean="0">
                <a:latin typeface="Arial" charset="0"/>
              </a:rPr>
              <a:t>Create int called </a:t>
            </a:r>
            <a:r>
              <a:rPr lang="en-GB" b="1" baseline="0" dirty="0" smtClean="0">
                <a:latin typeface="Arial" charset="0"/>
              </a:rPr>
              <a:t>i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Set </a:t>
            </a: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 </a:t>
            </a: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to </a:t>
            </a: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2952675" y="1395846"/>
            <a:ext cx="2382982" cy="931718"/>
          </a:xfrm>
          <a:prstGeom prst="wedgeRectCallout">
            <a:avLst>
              <a:gd name="adj1" fmla="val 16958"/>
              <a:gd name="adj2" fmla="val 67853"/>
            </a:avLst>
          </a:prstGeom>
          <a:solidFill>
            <a:srgbClr val="00B050"/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aseline="0" dirty="0" smtClean="0">
                <a:latin typeface="Arial" charset="0"/>
              </a:rPr>
              <a:t>Continue while </a:t>
            </a:r>
            <a:r>
              <a:rPr lang="en-GB" b="1" baseline="0" dirty="0" smtClean="0">
                <a:latin typeface="Arial" charset="0"/>
              </a:rPr>
              <a:t>i</a:t>
            </a:r>
            <a:r>
              <a:rPr lang="en-GB" baseline="0" dirty="0" smtClean="0">
                <a:latin typeface="Arial" charset="0"/>
              </a:rPr>
              <a:t> is </a:t>
            </a:r>
            <a:r>
              <a:rPr lang="en-GB" b="1" baseline="0" dirty="0" smtClean="0">
                <a:solidFill>
                  <a:srgbClr val="FFFF00"/>
                </a:solidFill>
                <a:latin typeface="Arial" charset="0"/>
              </a:rPr>
              <a:t>less than 3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5527963" y="1381990"/>
            <a:ext cx="2064327" cy="945573"/>
          </a:xfrm>
          <a:prstGeom prst="wedgeRectCallout">
            <a:avLst>
              <a:gd name="adj1" fmla="val -32954"/>
              <a:gd name="adj2" fmla="val 71733"/>
            </a:avLst>
          </a:prstGeom>
          <a:solidFill>
            <a:srgbClr val="FF0000"/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aseline="0" dirty="0" smtClean="0">
                <a:latin typeface="Arial" charset="0"/>
              </a:rPr>
              <a:t>At end of for loop, </a:t>
            </a:r>
            <a:r>
              <a:rPr lang="en-GB" b="1" baseline="0" dirty="0" smtClean="0">
                <a:solidFill>
                  <a:srgbClr val="FFFF00"/>
                </a:solidFill>
                <a:latin typeface="Arial" charset="0"/>
              </a:rPr>
              <a:t>increase</a:t>
            </a:r>
            <a:r>
              <a:rPr lang="en-GB" b="1" baseline="0" dirty="0" smtClean="0">
                <a:solidFill>
                  <a:schemeClr val="bg1"/>
                </a:solidFill>
                <a:latin typeface="Arial" charset="0"/>
              </a:rPr>
              <a:t> i </a:t>
            </a:r>
            <a:r>
              <a:rPr lang="en-GB" b="1" baseline="0" dirty="0" smtClean="0">
                <a:solidFill>
                  <a:srgbClr val="FFFF00"/>
                </a:solidFill>
                <a:latin typeface="Arial" charset="0"/>
              </a:rPr>
              <a:t>by 1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Another example (</a:t>
            </a:r>
            <a:r>
              <a:rPr lang="en-GB" sz="3600" i="1" dirty="0" smtClean="0"/>
              <a:t>FOR loop</a:t>
            </a:r>
            <a:r>
              <a:rPr lang="en-GB" sz="3600" dirty="0" smtClean="0"/>
              <a:t>)</a:t>
            </a:r>
            <a:endParaRPr lang="en-GB" sz="3600" b="1" dirty="0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33" y="2479963"/>
            <a:ext cx="7596188" cy="3798599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for(int i = 0; i&lt;5; i++)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 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System.out.println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(i);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}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55135" y="4847851"/>
            <a:ext cx="2497540" cy="1733265"/>
          </a:xfrm>
          <a:prstGeom prst="rightArrow">
            <a:avLst/>
          </a:prstGeom>
          <a:solidFill>
            <a:srgbClr val="FFFF99"/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Output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130093" y="4847850"/>
            <a:ext cx="3521123" cy="186974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346363" y="1395846"/>
            <a:ext cx="2382982" cy="931718"/>
          </a:xfrm>
          <a:prstGeom prst="wedgeRectCallout">
            <a:avLst>
              <a:gd name="adj1" fmla="val 33237"/>
              <a:gd name="adj2" fmla="val 82574"/>
            </a:avLst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aseline="0" dirty="0" smtClean="0">
                <a:latin typeface="Arial" charset="0"/>
              </a:rPr>
              <a:t>Create int called </a:t>
            </a:r>
            <a:r>
              <a:rPr lang="en-GB" b="1" baseline="0" dirty="0" smtClean="0">
                <a:latin typeface="Arial" charset="0"/>
              </a:rPr>
              <a:t>i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Set </a:t>
            </a: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 </a:t>
            </a: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to </a:t>
            </a: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2952675" y="1395846"/>
            <a:ext cx="2382982" cy="931718"/>
          </a:xfrm>
          <a:prstGeom prst="wedgeRectCallout">
            <a:avLst>
              <a:gd name="adj1" fmla="val 16958"/>
              <a:gd name="adj2" fmla="val 67853"/>
            </a:avLst>
          </a:prstGeom>
          <a:solidFill>
            <a:srgbClr val="00B050"/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aseline="0" dirty="0" smtClean="0">
                <a:latin typeface="Arial" charset="0"/>
              </a:rPr>
              <a:t>Continue while </a:t>
            </a:r>
            <a:r>
              <a:rPr lang="en-GB" b="1" baseline="0" dirty="0" smtClean="0">
                <a:latin typeface="Arial" charset="0"/>
              </a:rPr>
              <a:t>i</a:t>
            </a:r>
            <a:r>
              <a:rPr lang="en-GB" baseline="0" dirty="0" smtClean="0">
                <a:latin typeface="Arial" charset="0"/>
              </a:rPr>
              <a:t> is </a:t>
            </a:r>
            <a:r>
              <a:rPr lang="en-GB" b="1" baseline="0" dirty="0" smtClean="0">
                <a:solidFill>
                  <a:srgbClr val="FFFF00"/>
                </a:solidFill>
                <a:latin typeface="Arial" charset="0"/>
              </a:rPr>
              <a:t>less than 5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5527963" y="1381990"/>
            <a:ext cx="2064327" cy="945573"/>
          </a:xfrm>
          <a:prstGeom prst="wedgeRectCallout">
            <a:avLst>
              <a:gd name="adj1" fmla="val -32954"/>
              <a:gd name="adj2" fmla="val 71733"/>
            </a:avLst>
          </a:prstGeom>
          <a:solidFill>
            <a:srgbClr val="FF0000"/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aseline="0" dirty="0" smtClean="0">
                <a:latin typeface="Arial" charset="0"/>
              </a:rPr>
              <a:t>At end of for loop, </a:t>
            </a:r>
            <a:r>
              <a:rPr lang="en-GB" b="1" baseline="0" dirty="0" smtClean="0">
                <a:solidFill>
                  <a:srgbClr val="FFFF00"/>
                </a:solidFill>
                <a:latin typeface="Arial" charset="0"/>
              </a:rPr>
              <a:t>increase</a:t>
            </a:r>
            <a:r>
              <a:rPr lang="en-GB" b="1" baseline="0" dirty="0" smtClean="0">
                <a:solidFill>
                  <a:schemeClr val="bg1"/>
                </a:solidFill>
                <a:latin typeface="Arial" charset="0"/>
              </a:rPr>
              <a:t> i </a:t>
            </a:r>
            <a:r>
              <a:rPr lang="en-GB" b="1" baseline="0" dirty="0" smtClean="0">
                <a:solidFill>
                  <a:srgbClr val="FFFF00"/>
                </a:solidFill>
                <a:latin typeface="Arial" charset="0"/>
              </a:rPr>
              <a:t>by 1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55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Predict the outcome (</a:t>
            </a:r>
            <a:r>
              <a:rPr lang="en-GB" sz="3600" i="1" dirty="0" smtClean="0"/>
              <a:t>FOR loop</a:t>
            </a:r>
            <a:r>
              <a:rPr lang="en-GB" sz="3600" dirty="0" smtClean="0"/>
              <a:t>)</a:t>
            </a:r>
            <a:endParaRPr lang="en-GB" sz="3600" b="1" dirty="0">
              <a:solidFill>
                <a:srgbClr val="00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33" y="2479963"/>
            <a:ext cx="7596188" cy="3798599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for(int j = 2; j&lt;10; j=j+2)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 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System.out.println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(j);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}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55135" y="4847851"/>
            <a:ext cx="2497540" cy="1733265"/>
          </a:xfrm>
          <a:prstGeom prst="rightArrow">
            <a:avLst/>
          </a:prstGeom>
          <a:solidFill>
            <a:srgbClr val="FFFF99"/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Output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130093" y="4847850"/>
            <a:ext cx="3521123" cy="186974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346363" y="1395846"/>
            <a:ext cx="2382982" cy="931718"/>
          </a:xfrm>
          <a:prstGeom prst="wedgeRectCallout">
            <a:avLst>
              <a:gd name="adj1" fmla="val 33237"/>
              <a:gd name="adj2" fmla="val 82574"/>
            </a:avLst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aseline="0" dirty="0" smtClean="0">
                <a:latin typeface="Arial" charset="0"/>
              </a:rPr>
              <a:t>What is the </a:t>
            </a:r>
            <a:r>
              <a:rPr lang="en-GB" b="1" baseline="0" dirty="0" smtClean="0">
                <a:solidFill>
                  <a:srgbClr val="FFFF00"/>
                </a:solidFill>
                <a:latin typeface="Arial" charset="0"/>
              </a:rPr>
              <a:t>counter</a:t>
            </a:r>
            <a:r>
              <a:rPr lang="en-GB" baseline="0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baseline="0" dirty="0" smtClean="0">
                <a:latin typeface="Arial" charset="0"/>
              </a:rPr>
              <a:t>and </a:t>
            </a:r>
            <a:r>
              <a:rPr lang="en-GB" b="1" baseline="0" dirty="0" smtClean="0">
                <a:solidFill>
                  <a:srgbClr val="FFFF00"/>
                </a:solidFill>
                <a:latin typeface="Arial" charset="0"/>
              </a:rPr>
              <a:t>starting value</a:t>
            </a:r>
            <a:r>
              <a:rPr lang="en-GB" baseline="0" dirty="0" smtClean="0">
                <a:latin typeface="Arial" charset="0"/>
              </a:rPr>
              <a:t>?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2952675" y="1395846"/>
            <a:ext cx="2382982" cy="931718"/>
          </a:xfrm>
          <a:prstGeom prst="wedgeRectCallout">
            <a:avLst>
              <a:gd name="adj1" fmla="val 16958"/>
              <a:gd name="adj2" fmla="val 67853"/>
            </a:avLst>
          </a:prstGeom>
          <a:solidFill>
            <a:srgbClr val="00B050"/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aseline="0" dirty="0" smtClean="0">
                <a:latin typeface="Arial" charset="0"/>
              </a:rPr>
              <a:t>What is the </a:t>
            </a:r>
            <a:r>
              <a:rPr lang="en-GB" b="1" baseline="0" dirty="0" smtClean="0">
                <a:solidFill>
                  <a:srgbClr val="FFFF00"/>
                </a:solidFill>
                <a:latin typeface="Arial" charset="0"/>
              </a:rPr>
              <a:t>condition</a:t>
            </a:r>
            <a:r>
              <a:rPr lang="en-GB" baseline="0" dirty="0" smtClean="0">
                <a:latin typeface="Arial" charset="0"/>
              </a:rPr>
              <a:t>?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5527963" y="1381990"/>
            <a:ext cx="2064327" cy="945573"/>
          </a:xfrm>
          <a:prstGeom prst="wedgeRectCallout">
            <a:avLst>
              <a:gd name="adj1" fmla="val -32954"/>
              <a:gd name="adj2" fmla="val 71733"/>
            </a:avLst>
          </a:prstGeom>
          <a:solidFill>
            <a:srgbClr val="FF0000"/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aseline="0" dirty="0" smtClean="0">
                <a:latin typeface="Arial" charset="0"/>
              </a:rPr>
              <a:t>What </a:t>
            </a:r>
            <a:r>
              <a:rPr lang="en-GB" b="1" baseline="0" dirty="0" smtClean="0">
                <a:solidFill>
                  <a:srgbClr val="FFFF00"/>
                </a:solidFill>
                <a:latin typeface="Arial" charset="0"/>
              </a:rPr>
              <a:t>change</a:t>
            </a:r>
            <a:r>
              <a:rPr lang="en-GB" baseline="0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baseline="0" dirty="0" smtClean="0">
                <a:latin typeface="Arial" charset="0"/>
              </a:rPr>
              <a:t>happens?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97622" y="4674726"/>
            <a:ext cx="126509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en-US" sz="13800" b="1" baseline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195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Students struggle with…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b="1" dirty="0" smtClean="0">
                <a:solidFill>
                  <a:srgbClr val="FF0000"/>
                </a:solidFill>
              </a:rPr>
              <a:t>EVERYTHING ABOUT LOOPS</a:t>
            </a:r>
          </a:p>
          <a:p>
            <a:pPr marL="0" indent="0">
              <a:buNone/>
            </a:pPr>
            <a:r>
              <a:rPr lang="en-GB" dirty="0" smtClean="0"/>
              <a:t>Loops are an abstract construct. Lower ability students will need a LOT of simple practice.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 smtClean="0"/>
              <a:t>Most common mistake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for(int i = 0; i&lt;5; i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++);</a:t>
            </a:r>
            <a:endParaRPr lang="en-GB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 rot="9674956">
            <a:off x="6706421" y="4999467"/>
            <a:ext cx="474338" cy="375167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37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0077"/>
            <a:ext cx="7787897" cy="393283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251" y="0"/>
            <a:ext cx="6258966" cy="928255"/>
          </a:xfrm>
        </p:spPr>
        <p:txBody>
          <a:bodyPr/>
          <a:lstStyle/>
          <a:p>
            <a:r>
              <a:rPr lang="en-GB" i="1" dirty="0" smtClean="0"/>
              <a:t>FOR example </a:t>
            </a:r>
            <a:endParaRPr lang="en-GB" i="1" dirty="0"/>
          </a:p>
        </p:txBody>
      </p:sp>
      <p:sp>
        <p:nvSpPr>
          <p:cNvPr id="5" name="Right Arrow 4"/>
          <p:cNvSpPr/>
          <p:nvPr/>
        </p:nvSpPr>
        <p:spPr>
          <a:xfrm>
            <a:off x="255822" y="3024058"/>
            <a:ext cx="936104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1328354" y="3528114"/>
            <a:ext cx="3328891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 bwMode="auto">
          <a:xfrm>
            <a:off x="455135" y="4847851"/>
            <a:ext cx="2497540" cy="1733265"/>
          </a:xfrm>
          <a:prstGeom prst="rightArrow">
            <a:avLst/>
          </a:prstGeom>
          <a:solidFill>
            <a:srgbClr val="FFFF99"/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Output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130093" y="4668982"/>
            <a:ext cx="3521123" cy="204861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Enter your favourite word &gt;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baseline="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Cheese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Here is Cheese 3 times!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Cheese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Cheese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Cheese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Cheese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That’s all folks!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Cloud 12"/>
          <p:cNvSpPr/>
          <p:nvPr/>
        </p:nvSpPr>
        <p:spPr bwMode="auto">
          <a:xfrm>
            <a:off x="6651216" y="3348094"/>
            <a:ext cx="1981201" cy="1551709"/>
          </a:xfrm>
          <a:prstGeom prst="clou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Can you spot the mistake?</a:t>
            </a:r>
          </a:p>
        </p:txBody>
      </p:sp>
    </p:spTree>
    <p:extLst>
      <p:ext uri="{BB962C8B-B14F-4D97-AF65-F5344CB8AC3E}">
        <p14:creationId xmlns:p14="http://schemas.microsoft.com/office/powerpoint/2010/main" val="274734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5791200" cy="667471"/>
          </a:xfrm>
        </p:spPr>
        <p:txBody>
          <a:bodyPr/>
          <a:lstStyle/>
          <a:p>
            <a:r>
              <a:rPr lang="en-GB" i="1" dirty="0" smtClean="0"/>
              <a:t>FOR with .</a:t>
            </a:r>
            <a:r>
              <a:rPr lang="en-GB" i="1" dirty="0" err="1" smtClean="0"/>
              <a:t>charAt</a:t>
            </a:r>
            <a:r>
              <a:rPr lang="en-GB" i="1" dirty="0" smtClean="0"/>
              <a:t>(x)</a:t>
            </a:r>
            <a:endParaRPr lang="en-GB" i="1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3" y="1129389"/>
            <a:ext cx="6745815" cy="347032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 bwMode="auto">
          <a:xfrm>
            <a:off x="455135" y="4599709"/>
            <a:ext cx="2497540" cy="1733265"/>
          </a:xfrm>
          <a:prstGeom prst="rightArrow">
            <a:avLst/>
          </a:prstGeom>
          <a:solidFill>
            <a:srgbClr val="FFFF99"/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Output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130093" y="4308764"/>
            <a:ext cx="3521123" cy="240883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baseline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GB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br>
              <a:rPr lang="en-GB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</a:t>
            </a:r>
            <a:br>
              <a:rPr lang="en-GB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</a:t>
            </a:r>
            <a:br>
              <a:rPr lang="en-GB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</a:t>
            </a:r>
            <a:br>
              <a:rPr lang="en-GB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</a:t>
            </a:r>
            <a:br>
              <a:rPr lang="en-GB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</a:t>
            </a:r>
            <a:br>
              <a:rPr lang="en-GB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</a:t>
            </a: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97622" y="4405183"/>
            <a:ext cx="126509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en-US" sz="13800" b="1" baseline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246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Detour</a:t>
            </a:r>
            <a:r>
              <a:rPr lang="en-GB" dirty="0" smtClean="0"/>
              <a:t>: </a:t>
            </a:r>
            <a:r>
              <a:rPr lang="en-GB" b="1" dirty="0" smtClean="0"/>
              <a:t>random numbers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It can be very useful to make a random number in program.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Java has a many ways to do this.</a:t>
            </a:r>
          </a:p>
          <a:p>
            <a:pPr marL="0" indent="0">
              <a:buNone/>
            </a:pPr>
            <a:r>
              <a:rPr lang="en-GB" dirty="0" smtClean="0"/>
              <a:t>Most common way is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GB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i="1" u="sng" dirty="0" smtClean="0">
                <a:solidFill>
                  <a:srgbClr val="FF0000"/>
                </a:solidFill>
              </a:rPr>
              <a:t>Note</a:t>
            </a:r>
            <a:r>
              <a:rPr lang="en-GB" dirty="0" smtClean="0">
                <a:solidFill>
                  <a:srgbClr val="FF0000"/>
                </a:solidFill>
              </a:rPr>
              <a:t>: This is NOT an examinable bit, but it does teach logical thinking which IS examinable.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3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random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GB" dirty="0" smtClean="0"/>
              <a:t>generates a random double number between </a:t>
            </a:r>
            <a:r>
              <a:rPr lang="en-GB" b="1" dirty="0" smtClean="0">
                <a:solidFill>
                  <a:srgbClr val="000000"/>
                </a:solidFill>
              </a:rPr>
              <a:t>0</a:t>
            </a:r>
            <a:r>
              <a:rPr lang="en-GB" dirty="0" smtClean="0"/>
              <a:t> and </a:t>
            </a:r>
            <a:r>
              <a:rPr lang="en-GB" b="1" dirty="0" smtClean="0">
                <a:solidFill>
                  <a:srgbClr val="000000"/>
                </a:solidFill>
              </a:rPr>
              <a:t>1</a:t>
            </a:r>
            <a:r>
              <a:rPr lang="en-GB" dirty="0" smtClean="0"/>
              <a:t>.</a:t>
            </a:r>
            <a:br>
              <a:rPr lang="en-GB" dirty="0" smtClean="0"/>
            </a:br>
            <a:r>
              <a:rPr lang="en-GB" dirty="0" smtClean="0"/>
              <a:t>e.g. 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0.34212</a:t>
            </a:r>
            <a:r>
              <a:rPr lang="en-GB" dirty="0" smtClean="0"/>
              <a:t>… or 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0.93813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To make </a:t>
            </a:r>
            <a:r>
              <a:rPr lang="en-GB" b="1" dirty="0" smtClean="0">
                <a:solidFill>
                  <a:srgbClr val="FF0000"/>
                </a:solidFill>
              </a:rPr>
              <a:t>random int numbers </a:t>
            </a:r>
            <a:r>
              <a:rPr lang="en-GB" dirty="0" smtClean="0"/>
              <a:t>between say </a:t>
            </a:r>
            <a:r>
              <a:rPr lang="en-GB" b="1" dirty="0" smtClean="0">
                <a:solidFill>
                  <a:srgbClr val="FF0000"/>
                </a:solidFill>
              </a:rPr>
              <a:t>1</a:t>
            </a:r>
            <a:r>
              <a:rPr lang="en-GB" dirty="0" smtClean="0"/>
              <a:t> and </a:t>
            </a:r>
            <a:r>
              <a:rPr lang="en-GB" b="1" dirty="0" smtClean="0">
                <a:solidFill>
                  <a:srgbClr val="FF0000"/>
                </a:solidFill>
              </a:rPr>
              <a:t>10</a:t>
            </a:r>
            <a:r>
              <a:rPr lang="en-GB" dirty="0" smtClean="0"/>
              <a:t> (both included), we need to use a bit of maths.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3314" name="Picture 2" descr="http://study.com/cimages/multimages/16/rational_number_lin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763" b="34977"/>
          <a:stretch/>
        </p:blipFill>
        <p:spPr bwMode="auto">
          <a:xfrm>
            <a:off x="839353" y="5680360"/>
            <a:ext cx="5605687" cy="72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62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 formula: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32509" y="1510145"/>
            <a:ext cx="7952509" cy="6096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80218" cy="4525963"/>
          </a:xfrm>
        </p:spPr>
        <p:txBody>
          <a:bodyPr/>
          <a:lstStyle/>
          <a:p>
            <a:pPr marL="0" indent="0">
              <a:buNone/>
            </a:pPr>
            <a:r>
              <a:rPr lang="sv-SE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sv-SE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+(int)(Math.random()*((</a:t>
            </a:r>
            <a:r>
              <a:rPr lang="sv-SE" sz="2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sv-SE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- </a:t>
            </a:r>
            <a:r>
              <a:rPr lang="sv-SE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sv-SE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+ 1))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dirty="0" smtClean="0"/>
              <a:t>Write down the </a:t>
            </a:r>
            <a:r>
              <a:rPr lang="en-GB" b="1" dirty="0" smtClean="0">
                <a:solidFill>
                  <a:srgbClr val="FF0000"/>
                </a:solidFill>
              </a:rPr>
              <a:t>minimum number </a:t>
            </a:r>
            <a:r>
              <a:rPr lang="en-GB" dirty="0" smtClean="0"/>
              <a:t>and </a:t>
            </a:r>
            <a:r>
              <a:rPr lang="en-GB" b="1" dirty="0" smtClean="0">
                <a:solidFill>
                  <a:srgbClr val="7030A0"/>
                </a:solidFill>
              </a:rPr>
              <a:t>maximum number </a:t>
            </a:r>
            <a:r>
              <a:rPr lang="en-GB" dirty="0" smtClean="0"/>
              <a:t>you need, and use the formula! </a:t>
            </a:r>
          </a:p>
          <a:p>
            <a:pPr marL="0" indent="0">
              <a:buNone/>
            </a:pPr>
            <a:endParaRPr lang="sv-SE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v-SE" dirty="0"/>
              <a:t>So let’s make numbers between </a:t>
            </a:r>
            <a:r>
              <a:rPr lang="sv-SE" dirty="0">
                <a:solidFill>
                  <a:srgbClr val="FF0000"/>
                </a:solidFill>
              </a:rPr>
              <a:t>1</a:t>
            </a:r>
            <a:r>
              <a:rPr lang="sv-SE" dirty="0"/>
              <a:t> and </a:t>
            </a:r>
            <a:r>
              <a:rPr lang="sv-SE" dirty="0">
                <a:solidFill>
                  <a:srgbClr val="7030A0"/>
                </a:solidFill>
              </a:rPr>
              <a:t>10</a:t>
            </a:r>
            <a:r>
              <a:rPr lang="sv-SE" dirty="0"/>
              <a:t>:</a:t>
            </a:r>
          </a:p>
          <a:p>
            <a:pPr marL="0" indent="0">
              <a:buNone/>
            </a:pPr>
            <a:endParaRPr lang="sv-SE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v-SE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sv-SE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+(</a:t>
            </a:r>
            <a:r>
              <a:rPr lang="sv-SE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int)(Math.random</a:t>
            </a:r>
            <a:r>
              <a:rPr lang="sv-SE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()*((</a:t>
            </a:r>
            <a:r>
              <a:rPr lang="sv-SE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sv-SE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 </a:t>
            </a:r>
            <a:r>
              <a:rPr lang="sv-SE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sv-SE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sv-SE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+ 1))</a:t>
            </a:r>
          </a:p>
          <a:p>
            <a:pPr marL="0" indent="0">
              <a:buNone/>
            </a:pPr>
            <a:endParaRPr lang="sv-SE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sv-SE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02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03" y="1198226"/>
            <a:ext cx="8971617" cy="3431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6844144" cy="667471"/>
          </a:xfrm>
        </p:spPr>
        <p:txBody>
          <a:bodyPr/>
          <a:lstStyle/>
          <a:p>
            <a:r>
              <a:rPr lang="en-GB" i="1" dirty="0" smtClean="0"/>
              <a:t>FOR with random </a:t>
            </a:r>
            <a:r>
              <a:rPr lang="en-GB" i="1" dirty="0" err="1" smtClean="0"/>
              <a:t>ints</a:t>
            </a:r>
            <a:r>
              <a:rPr lang="en-GB" i="1" dirty="0" smtClean="0"/>
              <a:t> (A)</a:t>
            </a:r>
            <a:endParaRPr lang="en-GB" i="1" dirty="0"/>
          </a:p>
        </p:txBody>
      </p:sp>
      <p:sp>
        <p:nvSpPr>
          <p:cNvPr id="6" name="Right Arrow 5"/>
          <p:cNvSpPr/>
          <p:nvPr/>
        </p:nvSpPr>
        <p:spPr bwMode="auto">
          <a:xfrm>
            <a:off x="455135" y="4824127"/>
            <a:ext cx="2497540" cy="1733265"/>
          </a:xfrm>
          <a:prstGeom prst="rightArrow">
            <a:avLst/>
          </a:prstGeom>
          <a:solidFill>
            <a:srgbClr val="FFFF99"/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Output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194604" y="4728798"/>
            <a:ext cx="3521123" cy="192392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17</a:t>
            </a:r>
          </a:p>
        </p:txBody>
      </p:sp>
      <p:sp>
        <p:nvSpPr>
          <p:cNvPr id="8" name="Rectangle 7"/>
          <p:cNvSpPr/>
          <p:nvPr/>
        </p:nvSpPr>
        <p:spPr>
          <a:xfrm>
            <a:off x="3097622" y="4629601"/>
            <a:ext cx="126509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en-US" sz="13800" b="1" baseline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262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z="4000" dirty="0" smtClean="0"/>
              <a:t>What do you learn last time?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0126" y="6467017"/>
            <a:ext cx="2088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Wordle.org</a:t>
            </a:r>
            <a:endParaRPr lang="en-GB" dirty="0"/>
          </a:p>
        </p:txBody>
      </p:sp>
      <p:pic>
        <p:nvPicPr>
          <p:cNvPr id="3" name="Content Placeholder 2" descr="Screen Clippi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24" y="1600200"/>
            <a:ext cx="617935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6844144" cy="667471"/>
          </a:xfrm>
        </p:spPr>
        <p:txBody>
          <a:bodyPr/>
          <a:lstStyle/>
          <a:p>
            <a:r>
              <a:rPr lang="en-GB" i="1" dirty="0" smtClean="0"/>
              <a:t>FOR with random </a:t>
            </a:r>
            <a:r>
              <a:rPr lang="en-GB" i="1" dirty="0" err="1" smtClean="0"/>
              <a:t>ints</a:t>
            </a:r>
            <a:r>
              <a:rPr lang="en-GB" i="1" dirty="0" smtClean="0"/>
              <a:t> (B)</a:t>
            </a:r>
            <a:endParaRPr lang="en-GB" i="1" dirty="0"/>
          </a:p>
        </p:txBody>
      </p:sp>
      <p:sp>
        <p:nvSpPr>
          <p:cNvPr id="6" name="Right Arrow 5"/>
          <p:cNvSpPr/>
          <p:nvPr/>
        </p:nvSpPr>
        <p:spPr bwMode="auto">
          <a:xfrm>
            <a:off x="455135" y="4824127"/>
            <a:ext cx="2497540" cy="1733265"/>
          </a:xfrm>
          <a:prstGeom prst="rightArrow">
            <a:avLst/>
          </a:prstGeom>
          <a:solidFill>
            <a:srgbClr val="FFFF99"/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Output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194604" y="4728798"/>
            <a:ext cx="3521123" cy="192392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19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</a:t>
            </a:r>
          </a:p>
        </p:txBody>
      </p:sp>
      <p:sp>
        <p:nvSpPr>
          <p:cNvPr id="8" name="Rectangle 7"/>
          <p:cNvSpPr/>
          <p:nvPr/>
        </p:nvSpPr>
        <p:spPr>
          <a:xfrm>
            <a:off x="3097622" y="4629601"/>
            <a:ext cx="126509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en-US" sz="13800" b="1" baseline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8482"/>
            <a:ext cx="9177957" cy="328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70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Example task (advanced)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9310"/>
            <a:ext cx="7596188" cy="472685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Write a java program that will generate a </a:t>
            </a:r>
            <a:r>
              <a:rPr lang="en-GB" b="1" dirty="0" smtClean="0">
                <a:solidFill>
                  <a:srgbClr val="7030A0"/>
                </a:solidFill>
              </a:rPr>
              <a:t>random letter </a:t>
            </a:r>
            <a:r>
              <a:rPr lang="en-GB" dirty="0" smtClean="0">
                <a:solidFill>
                  <a:srgbClr val="7030A0"/>
                </a:solidFill>
              </a:rPr>
              <a:t>of the alphabet 5 times.</a:t>
            </a:r>
          </a:p>
          <a:p>
            <a:pPr marL="0" indent="0">
              <a:buNone/>
            </a:pPr>
            <a:r>
              <a:rPr lang="en-GB" dirty="0" smtClean="0"/>
              <a:t>Example output: 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 u l x e</a:t>
            </a:r>
            <a:endParaRPr lang="en-GB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3336"/>
            <a:ext cx="8932519" cy="368466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28697" y="3907672"/>
            <a:ext cx="126509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en-US" sz="13800" b="1" baseline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817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https://encrypted-tbn0.gstatic.com/images?q=tbn:ANd9GcRJ84g8ztifGtt_bgSXsiKizV4uHjj0mnr2FxslBcgmr8PhGSJQd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36" y="543068"/>
            <a:ext cx="6314929" cy="6314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06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Levels of Java coding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1: Syntax, laws, variables, output</a:t>
            </a:r>
          </a:p>
          <a:p>
            <a:r>
              <a:rPr lang="en-GB" sz="2400" dirty="0"/>
              <a:t>2: Input, calculations, String manipulation</a:t>
            </a:r>
          </a:p>
          <a:p>
            <a:r>
              <a:rPr lang="en-GB" sz="2400" dirty="0"/>
              <a:t>3: Selection (IF-ELSE)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4: Iteration/Loops (FOR/WHILE)</a:t>
            </a:r>
          </a:p>
          <a:p>
            <a:r>
              <a:rPr lang="en-GB" sz="2400" dirty="0" smtClean="0"/>
              <a:t>5: Complex algorithms</a:t>
            </a:r>
          </a:p>
          <a:p>
            <a:r>
              <a:rPr lang="en-GB" sz="2400" dirty="0" smtClean="0"/>
              <a:t>6: Arrays</a:t>
            </a:r>
          </a:p>
          <a:p>
            <a:r>
              <a:rPr lang="en-GB" sz="2400" dirty="0" smtClean="0"/>
              <a:t>7: File management</a:t>
            </a:r>
          </a:p>
          <a:p>
            <a:r>
              <a:rPr lang="en-GB" sz="2400" dirty="0" smtClean="0"/>
              <a:t>8: Methods</a:t>
            </a:r>
          </a:p>
          <a:p>
            <a:r>
              <a:rPr lang="en-GB" sz="2400" dirty="0" smtClean="0"/>
              <a:t>9: Objects and classes</a:t>
            </a:r>
          </a:p>
          <a:p>
            <a:r>
              <a:rPr lang="en-GB" sz="2400" dirty="0" smtClean="0"/>
              <a:t>10: Graphical user interface elements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5726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63" y="454747"/>
            <a:ext cx="7229475" cy="1143000"/>
          </a:xfrm>
        </p:spPr>
        <p:txBody>
          <a:bodyPr/>
          <a:lstStyle/>
          <a:p>
            <a:r>
              <a:rPr lang="en-GB" sz="5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if(condition)</a:t>
            </a:r>
            <a:endParaRPr lang="en-GB" sz="5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6945"/>
            <a:ext cx="7596188" cy="221672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Condition is a logic check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7030A0"/>
                </a:solidFill>
              </a:rPr>
              <a:t>something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OPERATOR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0000FF"/>
                </a:solidFill>
              </a:rPr>
              <a:t>something</a:t>
            </a:r>
          </a:p>
          <a:p>
            <a:pPr marL="0" indent="0" algn="ctr">
              <a:buNone/>
            </a:pPr>
            <a:r>
              <a:rPr lang="en-GB" u="sng" dirty="0" smtClean="0"/>
              <a:t>Example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4" name="Down Arrow 3"/>
          <p:cNvSpPr/>
          <p:nvPr/>
        </p:nvSpPr>
        <p:spPr bwMode="auto">
          <a:xfrm flipV="1">
            <a:off x="3629891" y="1551709"/>
            <a:ext cx="1260764" cy="85898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3629891" y="4516581"/>
            <a:ext cx="1260764" cy="95596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45535" y="5509841"/>
            <a:ext cx="72294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5400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if(</a:t>
            </a:r>
            <a:r>
              <a:rPr lang="en-GB" sz="5400" b="1" baseline="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GB" sz="5400" b="1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== 3)</a:t>
            </a:r>
            <a:endParaRPr lang="en-GB" sz="5400" b="1" baseline="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47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Logic operators in Java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734582"/>
              </p:ext>
            </p:extLst>
          </p:nvPr>
        </p:nvGraphicFramePr>
        <p:xfrm>
          <a:off x="180108" y="1678302"/>
          <a:ext cx="8963892" cy="4442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910"/>
                <a:gridCol w="2632364"/>
                <a:gridCol w="4322618"/>
              </a:tblGrid>
              <a:tr h="46412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Operator</a:t>
                      </a:r>
                      <a:endParaRPr lang="en-GB" sz="2400" dirty="0"/>
                    </a:p>
                  </a:txBody>
                  <a:tcP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Function</a:t>
                      </a:r>
                      <a:endParaRPr lang="en-GB" sz="2400" dirty="0"/>
                    </a:p>
                  </a:txBody>
                  <a:tcP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Example</a:t>
                      </a:r>
                      <a:endParaRPr lang="en-GB" sz="2400" dirty="0"/>
                    </a:p>
                  </a:txBody>
                  <a:tcP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</a:tr>
              <a:tr h="51521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=</a:t>
                      </a:r>
                      <a:r>
                        <a:rPr lang="en-GB" sz="9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GB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=</a:t>
                      </a:r>
                      <a:endParaRPr lang="en-GB" sz="24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/>
                        <a:t>equals</a:t>
                      </a:r>
                      <a:r>
                        <a:rPr lang="en-GB" sz="2400" baseline="0" dirty="0" smtClean="0"/>
                        <a:t> </a:t>
                      </a:r>
                      <a:br>
                        <a:rPr lang="en-GB" sz="2400" baseline="0" dirty="0" smtClean="0"/>
                      </a:br>
                      <a:r>
                        <a:rPr lang="en-GB" sz="1600" baseline="0" dirty="0" smtClean="0"/>
                        <a:t>(int, double, char, </a:t>
                      </a:r>
                      <a:r>
                        <a:rPr lang="en-GB" sz="1600" baseline="0" dirty="0" err="1" smtClean="0"/>
                        <a:t>boolean</a:t>
                      </a:r>
                      <a:r>
                        <a:rPr lang="en-GB" sz="1600" baseline="0" dirty="0" smtClean="0"/>
                        <a:t>)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if(</a:t>
                      </a:r>
                      <a:r>
                        <a:rPr lang="en-GB" sz="24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num</a:t>
                      </a:r>
                      <a:r>
                        <a:rPr lang="en-GB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==3)</a:t>
                      </a:r>
                      <a:endParaRPr lang="en-GB" sz="24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  <a:tr h="51521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.equals()</a:t>
                      </a:r>
                      <a:endParaRPr lang="en-GB" sz="24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/>
                        <a:t>equals </a:t>
                      </a:r>
                      <a:br>
                        <a:rPr lang="en-GB" sz="2400" dirty="0" smtClean="0"/>
                      </a:br>
                      <a:r>
                        <a:rPr lang="en-GB" sz="1600" dirty="0" smtClean="0"/>
                        <a:t>(String)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if(</a:t>
                      </a:r>
                      <a:r>
                        <a:rPr lang="en-GB" sz="20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name.equals</a:t>
                      </a: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(“Chris”) )</a:t>
                      </a:r>
                      <a:endParaRPr lang="en-GB" sz="20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  <a:tr h="51521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endParaRPr lang="en-GB" sz="24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greater than</a:t>
                      </a:r>
                      <a:endParaRPr lang="en-GB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if(</a:t>
                      </a:r>
                      <a:r>
                        <a:rPr lang="en-GB" sz="24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num</a:t>
                      </a:r>
                      <a:r>
                        <a:rPr lang="en-GB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&gt;20)</a:t>
                      </a:r>
                      <a:endParaRPr lang="en-GB" sz="24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  <a:tr h="51521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endParaRPr lang="en-GB" sz="24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less than</a:t>
                      </a:r>
                      <a:endParaRPr lang="en-GB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if(</a:t>
                      </a:r>
                      <a:r>
                        <a:rPr lang="en-GB" sz="2400" b="1" dirty="0" err="1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num</a:t>
                      </a:r>
                      <a:r>
                        <a:rPr lang="en-GB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&lt;15)</a:t>
                      </a:r>
                      <a:endParaRPr lang="en-GB" sz="24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  <a:tr h="51521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&gt;=</a:t>
                      </a:r>
                      <a:endParaRPr lang="en-GB" sz="24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greater than or equal to</a:t>
                      </a:r>
                      <a:endParaRPr lang="en-GB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if(age&gt;=18)</a:t>
                      </a:r>
                      <a:endParaRPr lang="en-GB" sz="24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  <a:tr h="51521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&lt;=</a:t>
                      </a:r>
                      <a:endParaRPr lang="en-GB" sz="24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less than or equal to</a:t>
                      </a:r>
                      <a:endParaRPr lang="en-GB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if(age&lt;=12)</a:t>
                      </a:r>
                      <a:endParaRPr lang="en-GB" sz="24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  <a:tr h="51521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!=</a:t>
                      </a:r>
                      <a:endParaRPr lang="en-GB" sz="24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not equal to</a:t>
                      </a:r>
                      <a:endParaRPr lang="en-GB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if(married!=true)</a:t>
                      </a:r>
                      <a:endParaRPr lang="en-GB" sz="24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68036" y="6345379"/>
            <a:ext cx="6359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baseline="0" dirty="0" smtClean="0">
                <a:solidFill>
                  <a:srgbClr val="FF0000"/>
                </a:solidFill>
                <a:latin typeface="Arial Black" pitchFamily="34" charset="0"/>
              </a:rPr>
              <a:t>Warning! </a:t>
            </a:r>
            <a:r>
              <a:rPr lang="en-GB" sz="2000" b="1" baseline="0" dirty="0" smtClean="0">
                <a:solidFill>
                  <a:srgbClr val="000000"/>
                </a:solidFill>
                <a:latin typeface="Arial Black" pitchFamily="34" charset="0"/>
              </a:rPr>
              <a:t>=</a:t>
            </a:r>
            <a:r>
              <a:rPr lang="en-GB" sz="2000" b="1" baseline="0" dirty="0" smtClean="0">
                <a:solidFill>
                  <a:srgbClr val="FF0000"/>
                </a:solidFill>
                <a:latin typeface="Arial Black" pitchFamily="34" charset="0"/>
              </a:rPr>
              <a:t> does not mean </a:t>
            </a:r>
            <a:r>
              <a:rPr lang="en-GB" sz="2000" b="1" baseline="0" dirty="0" smtClean="0">
                <a:solidFill>
                  <a:srgbClr val="000000"/>
                </a:solidFill>
                <a:latin typeface="Arial Black" pitchFamily="34" charset="0"/>
              </a:rPr>
              <a:t>==</a:t>
            </a:r>
            <a:endParaRPr lang="en-GB" sz="2000" b="1" baseline="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0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AND/OR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AND in Java: </a:t>
            </a:r>
            <a:r>
              <a:rPr lang="en-GB" b="1" dirty="0" smtClean="0">
                <a:solidFill>
                  <a:srgbClr val="7030A0"/>
                </a:solidFill>
              </a:rPr>
              <a:t>&amp;&amp;</a:t>
            </a:r>
          </a:p>
          <a:p>
            <a:r>
              <a:rPr lang="en-GB" dirty="0" smtClean="0"/>
              <a:t>OR in Java: </a:t>
            </a:r>
            <a:r>
              <a:rPr lang="en-GB" b="1" dirty="0" smtClean="0">
                <a:solidFill>
                  <a:srgbClr val="7030A0"/>
                </a:solidFill>
              </a:rPr>
              <a:t>||</a:t>
            </a:r>
          </a:p>
          <a:p>
            <a:r>
              <a:rPr lang="en-GB" dirty="0" smtClean="0"/>
              <a:t>Used between conditions</a:t>
            </a:r>
          </a:p>
          <a:p>
            <a:pPr lvl="1">
              <a:buFont typeface="Wingdings" pitchFamily="2" charset="2"/>
              <a:buChar char="§"/>
            </a:pPr>
            <a:r>
              <a:rPr lang="en-GB" sz="3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if(</a:t>
            </a:r>
            <a:r>
              <a:rPr lang="en-GB" sz="3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GB" sz="3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&gt;3</a:t>
            </a:r>
            <a:r>
              <a:rPr lang="en-GB" sz="32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&amp;&amp;</a:t>
            </a:r>
            <a:r>
              <a:rPr lang="en-GB" sz="3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&lt;12)</a:t>
            </a:r>
            <a:r>
              <a:rPr lang="en-GB" sz="3200" b="1" dirty="0" smtClean="0">
                <a:solidFill>
                  <a:srgbClr val="26911F"/>
                </a:solidFill>
                <a:latin typeface="Courier New" pitchFamily="49" charset="0"/>
                <a:cs typeface="Courier New" pitchFamily="49" charset="0"/>
                <a:sym typeface="Wingdings"/>
              </a:rPr>
              <a:t> </a:t>
            </a:r>
            <a:r>
              <a:rPr lang="en-GB" sz="4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</a:t>
            </a:r>
            <a:endParaRPr lang="en-GB" sz="4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GB" sz="3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if(</a:t>
            </a:r>
            <a:r>
              <a:rPr lang="en-GB" sz="3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GB" sz="3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&gt;3)</a:t>
            </a:r>
            <a:r>
              <a:rPr lang="en-GB" sz="32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&amp;&amp;</a:t>
            </a:r>
            <a:r>
              <a:rPr lang="en-GB" sz="3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3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GB" sz="3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&lt;12)</a:t>
            </a:r>
            <a:r>
              <a:rPr lang="en-GB" sz="4400" b="1" dirty="0" smtClean="0">
                <a:solidFill>
                  <a:srgbClr val="26911F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</a:t>
            </a:r>
          </a:p>
          <a:p>
            <a:pPr>
              <a:buFont typeface="Wingdings" pitchFamily="2" charset="2"/>
              <a:buChar char="§"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2052" name="Picture 4" descr="http://hyperphysics.phy-astr.gsu.edu/hbase/electronic/ietron/gate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49" b="74586"/>
          <a:stretch/>
        </p:blipFill>
        <p:spPr bwMode="auto">
          <a:xfrm>
            <a:off x="802697" y="5366764"/>
            <a:ext cx="5918626" cy="116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69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iteration (loops)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412733"/>
              </p:ext>
            </p:extLst>
          </p:nvPr>
        </p:nvGraphicFramePr>
        <p:xfrm>
          <a:off x="2161308" y="1530927"/>
          <a:ext cx="516774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 descr="https://encrypted-tbn2.gstatic.com/images?q=tbn:ANd9GcSlpvYdLJ94eyYrNXT5u-L3pl_wuzhIn52cHoQq0YTo28Ik9-CNNQ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1" y="2493816"/>
            <a:ext cx="2074717" cy="275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86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Can you </a:t>
            </a:r>
            <a:r>
              <a:rPr lang="en-GB" sz="4000" b="1" dirty="0" smtClean="0">
                <a:solidFill>
                  <a:srgbClr val="FF0000"/>
                </a:solidFill>
              </a:rPr>
              <a:t>predict</a:t>
            </a:r>
            <a:r>
              <a:rPr lang="en-GB" sz="4000" dirty="0" smtClean="0">
                <a:solidFill>
                  <a:srgbClr val="FF0000"/>
                </a:solidFill>
              </a:rPr>
              <a:t> </a:t>
            </a:r>
            <a:r>
              <a:rPr lang="en-GB" sz="4000" dirty="0" smtClean="0"/>
              <a:t>the </a:t>
            </a:r>
            <a:r>
              <a:rPr lang="en-GB" sz="4000" b="1" dirty="0" smtClean="0"/>
              <a:t>output</a:t>
            </a:r>
            <a:r>
              <a:rPr lang="en-GB" sz="4000" dirty="0" smtClean="0"/>
              <a:t>?</a:t>
            </a:r>
            <a:endParaRPr lang="en-GB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47" y="1245640"/>
            <a:ext cx="6794390" cy="5459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376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6" y="3308785"/>
            <a:ext cx="8700655" cy="1143000"/>
          </a:xfrm>
        </p:spPr>
        <p:txBody>
          <a:bodyPr/>
          <a:lstStyle/>
          <a:p>
            <a:pPr algn="l"/>
            <a:r>
              <a:rPr lang="en-GB" sz="3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for(counter; condition; change)</a:t>
            </a:r>
            <a:endParaRPr lang="en-GB" sz="3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457200" y="1226127"/>
            <a:ext cx="2382982" cy="1863437"/>
          </a:xfrm>
          <a:prstGeom prst="wedgeRectCallout">
            <a:avLst>
              <a:gd name="adj1" fmla="val 15214"/>
              <a:gd name="adj2" fmla="val 82574"/>
            </a:avLst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aseline="0" dirty="0" smtClean="0">
                <a:latin typeface="Arial" charset="0"/>
              </a:rPr>
              <a:t>A simple variable (usually an int) that allows the loop to ‘step through’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Normally called “i”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3699164" y="360219"/>
            <a:ext cx="2382982" cy="2729346"/>
          </a:xfrm>
          <a:prstGeom prst="wedgeRectCallout">
            <a:avLst>
              <a:gd name="adj1" fmla="val 16958"/>
              <a:gd name="adj2" fmla="val 67853"/>
            </a:avLst>
          </a:prstGeom>
          <a:solidFill>
            <a:srgbClr val="00B050"/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aseline="0" dirty="0" smtClean="0">
                <a:latin typeface="Arial" charset="0"/>
              </a:rPr>
              <a:t>A </a:t>
            </a:r>
            <a:r>
              <a:rPr lang="en-GB" b="1" baseline="0" dirty="0" smtClean="0">
                <a:latin typeface="Arial" charset="0"/>
              </a:rPr>
              <a:t>logic condition </a:t>
            </a:r>
            <a:r>
              <a:rPr lang="en-GB" baseline="0" dirty="0" smtClean="0">
                <a:latin typeface="Arial" charset="0"/>
              </a:rPr>
              <a:t>(like in IF) that has to be </a:t>
            </a:r>
            <a:r>
              <a:rPr lang="en-GB" b="1" baseline="0" dirty="0" smtClean="0">
                <a:latin typeface="Arial" charset="0"/>
              </a:rPr>
              <a:t>true</a:t>
            </a:r>
            <a:r>
              <a:rPr lang="en-GB" baseline="0" dirty="0" smtClean="0">
                <a:latin typeface="Arial" charset="0"/>
              </a:rPr>
              <a:t> for the loop to continue.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Something </a:t>
            </a: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Operator</a:t>
            </a: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rgbClr val="FFCC33"/>
                </a:solidFill>
                <a:effectLst/>
                <a:latin typeface="Arial" charset="0"/>
              </a:rPr>
              <a:t>Something</a:t>
            </a: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FFCC33"/>
                </a:solidFill>
                <a:effectLst/>
                <a:latin typeface="Arial" charset="0"/>
              </a:rPr>
              <a:t> </a:t>
            </a: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(usually involving the counter variable)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4572000" y="4378036"/>
            <a:ext cx="2382982" cy="1939638"/>
          </a:xfrm>
          <a:prstGeom prst="wedgeRectCallout">
            <a:avLst>
              <a:gd name="adj1" fmla="val 87307"/>
              <a:gd name="adj2" fmla="val -58670"/>
            </a:avLst>
          </a:prstGeom>
          <a:solidFill>
            <a:srgbClr val="FF0000"/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aseline="0" dirty="0" smtClean="0">
                <a:latin typeface="Arial" charset="0"/>
              </a:rPr>
              <a:t>What should happen to the </a:t>
            </a:r>
            <a:r>
              <a:rPr lang="en-GB" b="1" baseline="0" dirty="0" smtClean="0">
                <a:latin typeface="Arial" charset="0"/>
              </a:rPr>
              <a:t>counter variable value </a:t>
            </a:r>
            <a:r>
              <a:rPr lang="en-GB" baseline="0" dirty="0" smtClean="0">
                <a:latin typeface="Arial" charset="0"/>
              </a:rPr>
              <a:t>at the </a:t>
            </a:r>
            <a:r>
              <a:rPr lang="en-GB" b="1" baseline="0" dirty="0" smtClean="0">
                <a:latin typeface="Arial" charset="0"/>
              </a:rPr>
              <a:t>end </a:t>
            </a:r>
            <a:r>
              <a:rPr lang="en-GB" baseline="0" dirty="0" smtClean="0">
                <a:latin typeface="Arial" charset="0"/>
              </a:rPr>
              <a:t>of the loop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Usually </a:t>
            </a: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i++ </a:t>
            </a: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or </a:t>
            </a: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i--</a:t>
            </a:r>
          </a:p>
        </p:txBody>
      </p:sp>
      <p:pic>
        <p:nvPicPr>
          <p:cNvPr id="3074" name="Picture 2" descr="http://freeiconbox.com/icon/256/2774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4336473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97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95E7D"/>
      </a:dk1>
      <a:lt1>
        <a:srgbClr val="FFFFFF"/>
      </a:lt1>
      <a:dk2>
        <a:srgbClr val="195E7D"/>
      </a:dk2>
      <a:lt2>
        <a:srgbClr val="808080"/>
      </a:lt2>
      <a:accent1>
        <a:srgbClr val="C0E7FA"/>
      </a:accent1>
      <a:accent2>
        <a:srgbClr val="2691BF"/>
      </a:accent2>
      <a:accent3>
        <a:srgbClr val="FFFFFF"/>
      </a:accent3>
      <a:accent4>
        <a:srgbClr val="144F6A"/>
      </a:accent4>
      <a:accent5>
        <a:srgbClr val="DCF1FC"/>
      </a:accent5>
      <a:accent6>
        <a:srgbClr val="2183AD"/>
      </a:accent6>
      <a:hlink>
        <a:srgbClr val="E0489C"/>
      </a:hlink>
      <a:folHlink>
        <a:srgbClr val="7958A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000000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2691BF"/>
        </a:dk1>
        <a:lt1>
          <a:srgbClr val="FFFFFF"/>
        </a:lt1>
        <a:dk2>
          <a:srgbClr val="000000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1F7BA3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95E7D"/>
        </a:dk1>
        <a:lt1>
          <a:srgbClr val="FFFFFF"/>
        </a:lt1>
        <a:dk2>
          <a:srgbClr val="000000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144F6A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95E7D"/>
        </a:dk1>
        <a:lt1>
          <a:srgbClr val="FFFFFF"/>
        </a:lt1>
        <a:dk2>
          <a:srgbClr val="195E7D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144F6A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683</Words>
  <Application>Microsoft Office PowerPoint</Application>
  <PresentationFormat>On-screen Show (4:3)</PresentationFormat>
  <Paragraphs>170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Courier New</vt:lpstr>
      <vt:lpstr>Wingdings</vt:lpstr>
      <vt:lpstr>Default Design</vt:lpstr>
      <vt:lpstr>Java for Beginners</vt:lpstr>
      <vt:lpstr>What do you learn last time?</vt:lpstr>
      <vt:lpstr>Levels of Java coding</vt:lpstr>
      <vt:lpstr>if(condition)</vt:lpstr>
      <vt:lpstr>Logic operators in Java</vt:lpstr>
      <vt:lpstr>AND/OR</vt:lpstr>
      <vt:lpstr>Types of iteration (loops)</vt:lpstr>
      <vt:lpstr>Can you predict the output?</vt:lpstr>
      <vt:lpstr>for(counter; condition; change)</vt:lpstr>
      <vt:lpstr>Typical example (FOR loop)</vt:lpstr>
      <vt:lpstr>Another example (FOR loop)</vt:lpstr>
      <vt:lpstr>Predict the outcome (FOR loop)</vt:lpstr>
      <vt:lpstr>Students struggle with…</vt:lpstr>
      <vt:lpstr>FOR example </vt:lpstr>
      <vt:lpstr>FOR with .charAt(x)</vt:lpstr>
      <vt:lpstr>Detour: random numbers</vt:lpstr>
      <vt:lpstr>Making random numbers</vt:lpstr>
      <vt:lpstr>Useful formula: </vt:lpstr>
      <vt:lpstr>FOR with random ints (A)</vt:lpstr>
      <vt:lpstr>FOR with random ints (B)</vt:lpstr>
      <vt:lpstr>Example task (advanced)</vt:lpstr>
      <vt:lpstr>PowerPoint Presentation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 chart powerpoint presentation</dc:title>
  <dc:creator>Jonty Pearce</dc:creator>
  <cp:lastModifiedBy>Coetzee. C</cp:lastModifiedBy>
  <cp:revision>47</cp:revision>
  <cp:lastPrinted>2015-06-25T14:37:53Z</cp:lastPrinted>
  <dcterms:created xsi:type="dcterms:W3CDTF">2009-01-01T16:20:39Z</dcterms:created>
  <dcterms:modified xsi:type="dcterms:W3CDTF">2015-09-24T09:14:06Z</dcterms:modified>
</cp:coreProperties>
</file>